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694048" y="9799649"/>
            <a:ext cx="180339" cy="2800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3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2450" y="439419"/>
            <a:ext cx="2971800" cy="894080"/>
          </a:xfrm>
          <a:custGeom>
            <a:avLst/>
            <a:gdLst/>
            <a:ahLst/>
            <a:cxnLst/>
            <a:rect l="l" t="t" r="r" b="b"/>
            <a:pathLst>
              <a:path w="2971800" h="894080">
                <a:moveTo>
                  <a:pt x="0" y="894079"/>
                </a:moveTo>
                <a:lnTo>
                  <a:pt x="2971800" y="894079"/>
                </a:lnTo>
                <a:lnTo>
                  <a:pt x="2971800" y="0"/>
                </a:lnTo>
                <a:lnTo>
                  <a:pt x="0" y="0"/>
                </a:lnTo>
                <a:lnTo>
                  <a:pt x="0" y="894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1763" y="419200"/>
            <a:ext cx="2775585" cy="114617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5080" indent="-635">
              <a:lnSpc>
                <a:spcPct val="130400"/>
              </a:lnSpc>
              <a:spcBef>
                <a:spcPts val="9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Two: Solution </a:t>
            </a:r>
            <a:r>
              <a:rPr dirty="0" sz="1400" i="1">
                <a:latin typeface="Lucida Calligraphy"/>
                <a:cs typeface="Lucida Calligraphy"/>
              </a:rPr>
              <a:t>of  </a:t>
            </a:r>
            <a:r>
              <a:rPr dirty="0" sz="1400" spc="-5" i="1">
                <a:latin typeface="Lucida Calligraphy"/>
                <a:cs typeface="Lucida Calligraphy"/>
              </a:rPr>
              <a:t>Differential Equations Using  Power Series</a:t>
            </a:r>
            <a:endParaRPr sz="1400">
              <a:latin typeface="Lucida Calligraphy"/>
              <a:cs typeface="Lucida Calligraphy"/>
            </a:endParaRPr>
          </a:p>
          <a:p>
            <a:pPr marL="946785" indent="-228600">
              <a:lnSpc>
                <a:spcPct val="100000"/>
              </a:lnSpc>
              <a:spcBef>
                <a:spcPts val="340"/>
              </a:spcBef>
              <a:buFont typeface="Wingdings"/>
              <a:buChar char=""/>
              <a:tabLst>
                <a:tab pos="947419" algn="l"/>
              </a:tabLst>
            </a:pP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Power</a:t>
            </a:r>
            <a:r>
              <a:rPr dirty="0" u="heavy" sz="1600" spc="-10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600" spc="-5" b="1" i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Series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70330" y="4515484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370330" y="4827904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70330" y="514222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1594459"/>
            <a:ext cx="5304790" cy="40570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algn="just" marL="12700" marR="6350" indent="220345">
              <a:lnSpc>
                <a:spcPct val="143900"/>
              </a:lnSpc>
              <a:spcBef>
                <a:spcPts val="105"/>
              </a:spcBef>
            </a:pPr>
            <a:r>
              <a:rPr dirty="0" sz="1400">
                <a:latin typeface="Times New Roman"/>
                <a:cs typeface="Times New Roman"/>
              </a:rPr>
              <a:t>These </a:t>
            </a:r>
            <a:r>
              <a:rPr dirty="0" sz="1400" spc="-5">
                <a:latin typeface="Times New Roman"/>
                <a:cs typeface="Times New Roman"/>
              </a:rPr>
              <a:t>series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examples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infinite series where each term contains </a:t>
            </a:r>
            <a:r>
              <a:rPr dirty="0" sz="1400">
                <a:latin typeface="Times New Roman"/>
                <a:cs typeface="Times New Roman"/>
              </a:rPr>
              <a:t>a  </a:t>
            </a:r>
            <a:r>
              <a:rPr dirty="0" sz="1400" spc="-5">
                <a:latin typeface="Times New Roman"/>
                <a:cs typeface="Times New Roman"/>
              </a:rPr>
              <a:t>variable (</a:t>
            </a:r>
            <a:r>
              <a:rPr dirty="0" sz="1400" spc="-5" i="1">
                <a:latin typeface="Times New Roman"/>
                <a:cs typeface="Times New Roman"/>
              </a:rPr>
              <a:t>x) </a:t>
            </a:r>
            <a:r>
              <a:rPr dirty="0" sz="1400" spc="-5">
                <a:latin typeface="Times New Roman"/>
                <a:cs typeface="Times New Roman"/>
              </a:rPr>
              <a:t>raised to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positive integer </a:t>
            </a:r>
            <a:r>
              <a:rPr dirty="0" sz="1400">
                <a:latin typeface="Times New Roman"/>
                <a:cs typeface="Times New Roman"/>
              </a:rPr>
              <a:t>power. </a:t>
            </a:r>
            <a:r>
              <a:rPr dirty="0" sz="1400" spc="-5">
                <a:latin typeface="Times New Roman"/>
                <a:cs typeface="Times New Roman"/>
              </a:rPr>
              <a:t>The most important  statement one can make about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power series is that there exists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number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ct val="145400"/>
              </a:lnSpc>
              <a:spcBef>
                <a:spcPts val="5"/>
              </a:spcBef>
            </a:pPr>
            <a:r>
              <a:rPr dirty="0" sz="1400" spc="-5" i="1">
                <a:latin typeface="Times New Roman"/>
                <a:cs typeface="Times New Roman"/>
              </a:rPr>
              <a:t>(R) </a:t>
            </a:r>
            <a:r>
              <a:rPr dirty="0" sz="1400" spc="-5">
                <a:latin typeface="Times New Roman"/>
                <a:cs typeface="Times New Roman"/>
              </a:rPr>
              <a:t>called the radius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convergence, such that if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power  series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absolutely convergent and </a:t>
            </a:r>
            <a:r>
              <a:rPr dirty="0" sz="1400">
                <a:latin typeface="Times New Roman"/>
                <a:cs typeface="Times New Roman"/>
              </a:rPr>
              <a:t>if the </a:t>
            </a:r>
            <a:r>
              <a:rPr dirty="0" sz="1400" spc="-5">
                <a:latin typeface="Times New Roman"/>
                <a:cs typeface="Times New Roman"/>
              </a:rPr>
              <a:t>power series </a:t>
            </a:r>
            <a:r>
              <a:rPr dirty="0" sz="1400">
                <a:latin typeface="Times New Roman"/>
                <a:cs typeface="Times New Roman"/>
              </a:rPr>
              <a:t>is  </a:t>
            </a:r>
            <a:r>
              <a:rPr dirty="0" sz="1400" spc="-5">
                <a:latin typeface="Times New Roman"/>
                <a:cs typeface="Times New Roman"/>
              </a:rPr>
              <a:t>divergent.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The relation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equivalent to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. </a:t>
            </a:r>
            <a:r>
              <a:rPr dirty="0" sz="1400" spc="-5">
                <a:latin typeface="Times New Roman"/>
                <a:cs typeface="Times New Roman"/>
              </a:rPr>
              <a:t>At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two points</a:t>
            </a:r>
            <a:endParaRPr sz="1400">
              <a:latin typeface="Times New Roman"/>
              <a:cs typeface="Times New Roman"/>
            </a:endParaRPr>
          </a:p>
          <a:p>
            <a:pPr algn="just" marL="12700" marR="8255">
              <a:lnSpc>
                <a:spcPct val="144300"/>
              </a:lnSpc>
              <a:spcBef>
                <a:spcPts val="40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power series may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convergent or divergent.  To test convergence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Power Series consider the following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statements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65"/>
              </a:spcBef>
            </a:pPr>
            <a:r>
              <a:rPr dirty="0" sz="1400" spc="-5">
                <a:latin typeface="Times New Roman"/>
                <a:cs typeface="Times New Roman"/>
              </a:rPr>
              <a:t>The series converges absolutely</a:t>
            </a:r>
            <a:r>
              <a:rPr dirty="0" sz="1400">
                <a:latin typeface="Times New Roman"/>
                <a:cs typeface="Times New Roman"/>
              </a:rPr>
              <a:t> if</a:t>
            </a:r>
            <a:r>
              <a:rPr dirty="0" sz="1400" spc="20">
                <a:latin typeface="Times New Roman"/>
                <a:cs typeface="Times New Roman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1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69265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The series diverges </a:t>
            </a:r>
            <a:r>
              <a:rPr dirty="0" sz="1400">
                <a:latin typeface="Times New Roman"/>
                <a:cs typeface="Times New Roman"/>
              </a:rPr>
              <a:t>if | &gt;</a:t>
            </a:r>
            <a:r>
              <a:rPr dirty="0" sz="1400" spc="-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R</a:t>
            </a:r>
            <a:endParaRPr sz="1400">
              <a:latin typeface="Times New Roman"/>
              <a:cs typeface="Times New Roman"/>
            </a:endParaRPr>
          </a:p>
          <a:p>
            <a:pPr marL="12700" marR="915035" indent="501015">
              <a:lnSpc>
                <a:spcPct val="144300"/>
              </a:lnSpc>
              <a:spcBef>
                <a:spcPts val="50"/>
              </a:spcBef>
            </a:pPr>
            <a:r>
              <a:rPr dirty="0" sz="1400" spc="-5">
                <a:latin typeface="Times New Roman"/>
                <a:cs typeface="Times New Roman"/>
              </a:rPr>
              <a:t>The series may </a:t>
            </a:r>
            <a:r>
              <a:rPr dirty="0" sz="1400" spc="5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convergent </a:t>
            </a:r>
            <a:r>
              <a:rPr dirty="0" sz="1400">
                <a:latin typeface="Times New Roman"/>
                <a:cs typeface="Times New Roman"/>
              </a:rPr>
              <a:t>or </a:t>
            </a:r>
            <a:r>
              <a:rPr dirty="0" sz="1400" spc="-5">
                <a:latin typeface="Times New Roman"/>
                <a:cs typeface="Times New Roman"/>
              </a:rPr>
              <a:t>divergent </a:t>
            </a:r>
            <a:r>
              <a:rPr dirty="0" sz="1400">
                <a:latin typeface="Times New Roman"/>
                <a:cs typeface="Times New Roman"/>
              </a:rPr>
              <a:t>at R  Ex</a:t>
            </a:r>
            <a:r>
              <a:rPr dirty="0" baseline="-12345" sz="1350">
                <a:latin typeface="Times New Roman"/>
                <a:cs typeface="Times New Roman"/>
              </a:rPr>
              <a:t>1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the radius of convergence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series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439925" y="5727318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452625" y="6003670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5" h="0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763522" y="6003670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 h="0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750822" y="5661786"/>
            <a:ext cx="60198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410209" algn="l"/>
              </a:tabLst>
            </a:pPr>
            <a:r>
              <a:rPr dirty="0" baseline="-19841" sz="2100" spc="772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-19841" sz="2100" spc="772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161285" y="6003670"/>
            <a:ext cx="186690" cy="0"/>
          </a:xfrm>
          <a:custGeom>
            <a:avLst/>
            <a:gdLst/>
            <a:ahLst/>
            <a:cxnLst/>
            <a:rect l="l" t="t" r="r" b="b"/>
            <a:pathLst>
              <a:path w="186689" h="0">
                <a:moveTo>
                  <a:pt x="0" y="0"/>
                </a:moveTo>
                <a:lnTo>
                  <a:pt x="1862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1129080" y="5863208"/>
            <a:ext cx="2305685" cy="62547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 spc="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 </a:t>
            </a:r>
            <a:r>
              <a:rPr dirty="0" baseline="-37698" sz="21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-37698" sz="2100" spc="697">
                <a:latin typeface="Cambria Math"/>
                <a:cs typeface="Cambria Math"/>
              </a:rPr>
              <a:t> </a:t>
            </a:r>
            <a:r>
              <a:rPr dirty="0" baseline="-37698" sz="2100">
                <a:latin typeface="Cambria Math"/>
                <a:cs typeface="Cambria Math"/>
              </a:rPr>
              <a:t> </a:t>
            </a:r>
            <a:r>
              <a:rPr dirty="0" baseline="-37698" sz="21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63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39925" y="6609968"/>
            <a:ext cx="1206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452625" y="6886320"/>
            <a:ext cx="100965" cy="0"/>
          </a:xfrm>
          <a:custGeom>
            <a:avLst/>
            <a:gdLst/>
            <a:ahLst/>
            <a:cxnLst/>
            <a:rect l="l" t="t" r="r" b="b"/>
            <a:pathLst>
              <a:path w="100965" h="0">
                <a:moveTo>
                  <a:pt x="0" y="0"/>
                </a:moveTo>
                <a:lnTo>
                  <a:pt x="100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763522" y="6886320"/>
            <a:ext cx="186055" cy="0"/>
          </a:xfrm>
          <a:custGeom>
            <a:avLst/>
            <a:gdLst/>
            <a:ahLst/>
            <a:cxnLst/>
            <a:rect l="l" t="t" r="r" b="b"/>
            <a:pathLst>
              <a:path w="186055" h="0">
                <a:moveTo>
                  <a:pt x="0" y="0"/>
                </a:moveTo>
                <a:lnTo>
                  <a:pt x="1859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/>
          <p:nvPr/>
        </p:nvSpPr>
        <p:spPr>
          <a:xfrm>
            <a:off x="2161285" y="6886320"/>
            <a:ext cx="186690" cy="0"/>
          </a:xfrm>
          <a:custGeom>
            <a:avLst/>
            <a:gdLst/>
            <a:ahLst/>
            <a:cxnLst/>
            <a:rect l="l" t="t" r="r" b="b"/>
            <a:pathLst>
              <a:path w="186689" h="0">
                <a:moveTo>
                  <a:pt x="0" y="0"/>
                </a:moveTo>
                <a:lnTo>
                  <a:pt x="1862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1750822" y="6544436"/>
            <a:ext cx="231965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410209" algn="l"/>
                <a:tab pos="2118995" algn="l"/>
              </a:tabLst>
            </a:pPr>
            <a:r>
              <a:rPr dirty="0" baseline="-19841" sz="2100" spc="772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-19841" sz="2100" spc="772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-19841" sz="2100" spc="772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29080" y="6747129"/>
            <a:ext cx="30600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-35714" sz="2100" spc="697">
                <a:latin typeface="Cambria Math"/>
                <a:cs typeface="Cambria Math"/>
              </a:rPr>
              <a:t> </a:t>
            </a:r>
            <a:r>
              <a:rPr dirty="0" baseline="-35714" sz="2100" spc="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-35714" sz="2100" spc="697">
                <a:latin typeface="Cambria Math"/>
                <a:cs typeface="Cambria Math"/>
              </a:rPr>
              <a:t> </a:t>
            </a:r>
            <a:r>
              <a:rPr dirty="0" baseline="-35714" sz="2100">
                <a:latin typeface="Cambria Math"/>
                <a:cs typeface="Cambria Math"/>
              </a:rPr>
              <a:t> </a:t>
            </a:r>
            <a:r>
              <a:rPr dirty="0" baseline="-35714" sz="2100" spc="6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baseline="-35714" sz="2100" spc="697">
                <a:latin typeface="Cambria Math"/>
                <a:cs typeface="Cambria Math"/>
              </a:rPr>
              <a:t> </a:t>
            </a:r>
            <a:r>
              <a:rPr dirty="0" baseline="-35714" sz="2100">
                <a:latin typeface="Cambria Math"/>
                <a:cs typeface="Cambria Math"/>
              </a:rPr>
              <a:t> </a:t>
            </a:r>
            <a:r>
              <a:rPr dirty="0" baseline="-35714" sz="2100" spc="4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baseline="-35714" sz="2100" spc="742">
                <a:latin typeface="Cambria Math"/>
                <a:cs typeface="Cambria Math"/>
              </a:rPr>
              <a:t> </a:t>
            </a:r>
            <a:r>
              <a:rPr dirty="0" baseline="-35714" sz="2100" spc="37">
                <a:latin typeface="Cambria Math"/>
                <a:cs typeface="Cambria Math"/>
              </a:rPr>
              <a:t> </a:t>
            </a:r>
            <a:r>
              <a:rPr dirty="0" baseline="-35714" sz="2100" spc="1110">
                <a:latin typeface="Cambria Math"/>
                <a:cs typeface="Cambria Math"/>
              </a:rPr>
              <a:t> </a:t>
            </a:r>
            <a:r>
              <a:rPr dirty="0" baseline="-35714" sz="2100" spc="-7">
                <a:latin typeface="Cambria Math"/>
                <a:cs typeface="Cambria Math"/>
              </a:rPr>
              <a:t> </a:t>
            </a:r>
            <a:r>
              <a:rPr dirty="0" baseline="-35714" sz="2100" spc="697">
                <a:latin typeface="Cambria Math"/>
                <a:cs typeface="Cambria Math"/>
              </a:rPr>
              <a:t> </a:t>
            </a:r>
            <a:endParaRPr baseline="-35714" sz="21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3760596" y="6886320"/>
            <a:ext cx="416559" cy="0"/>
          </a:xfrm>
          <a:custGeom>
            <a:avLst/>
            <a:gdLst/>
            <a:ahLst/>
            <a:cxnLst/>
            <a:rect l="l" t="t" r="r" b="b"/>
            <a:pathLst>
              <a:path w="416560" h="0">
                <a:moveTo>
                  <a:pt x="0" y="0"/>
                </a:moveTo>
                <a:lnTo>
                  <a:pt x="416051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3532759" y="6533768"/>
            <a:ext cx="142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467227" y="7026020"/>
            <a:ext cx="2762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772157" y="7403972"/>
            <a:ext cx="1079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29080" y="7315580"/>
            <a:ext cx="94361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96925" algn="l"/>
              </a:tabLst>
            </a:pPr>
            <a:r>
              <a:rPr dirty="0" sz="1400">
                <a:latin typeface="Times New Roman"/>
                <a:cs typeface="Times New Roman"/>
              </a:rPr>
              <a:t>So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that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136394" y="7214996"/>
            <a:ext cx="273050" cy="419734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58419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615">
                <a:latin typeface="Cambria Math"/>
                <a:cs typeface="Cambria Math"/>
              </a:rPr>
              <a:t> </a:t>
            </a:r>
            <a:r>
              <a:rPr dirty="0" sz="800" spc="39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2149094" y="7456296"/>
            <a:ext cx="250825" cy="0"/>
          </a:xfrm>
          <a:custGeom>
            <a:avLst/>
            <a:gdLst/>
            <a:ahLst/>
            <a:cxnLst/>
            <a:rect l="l" t="t" r="r" b="b"/>
            <a:pathLst>
              <a:path w="250825" h="0">
                <a:moveTo>
                  <a:pt x="0" y="0"/>
                </a:moveTo>
                <a:lnTo>
                  <a:pt x="250240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2429382" y="7315580"/>
            <a:ext cx="36258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766186" y="7403972"/>
            <a:ext cx="2755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3074035" y="7163180"/>
            <a:ext cx="53594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-47619" sz="2100" spc="1110">
                <a:latin typeface="Cambria Math"/>
                <a:cs typeface="Cambria Math"/>
              </a:rPr>
              <a:t> </a:t>
            </a:r>
            <a:r>
              <a:rPr dirty="0" baseline="-47619" sz="2100" spc="1110">
                <a:latin typeface="Cambria Math"/>
                <a:cs typeface="Cambria Math"/>
              </a:rPr>
              <a:t> </a:t>
            </a:r>
            <a:r>
              <a:rPr dirty="0" baseline="-47619" sz="2100" spc="104">
                <a:latin typeface="Cambria Math"/>
                <a:cs typeface="Cambria Math"/>
              </a:rPr>
              <a:t> </a:t>
            </a:r>
            <a:r>
              <a:rPr dirty="0" baseline="-19444" sz="1500" spc="615">
                <a:latin typeface="Cambria Math"/>
                <a:cs typeface="Cambria Math"/>
              </a:rPr>
              <a:t> </a:t>
            </a:r>
            <a:r>
              <a:rPr dirty="0" sz="800" spc="3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316351" y="7457313"/>
            <a:ext cx="27368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307715" y="7456296"/>
            <a:ext cx="294640" cy="0"/>
          </a:xfrm>
          <a:custGeom>
            <a:avLst/>
            <a:gdLst/>
            <a:ahLst/>
            <a:cxnLst/>
            <a:rect l="l" t="t" r="r" b="b"/>
            <a:pathLst>
              <a:path w="294639" h="0">
                <a:moveTo>
                  <a:pt x="0" y="0"/>
                </a:moveTo>
                <a:lnTo>
                  <a:pt x="29413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129080" y="8106536"/>
            <a:ext cx="8445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5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021077" y="8247252"/>
            <a:ext cx="416559" cy="0"/>
          </a:xfrm>
          <a:custGeom>
            <a:avLst/>
            <a:gdLst/>
            <a:ahLst/>
            <a:cxnLst/>
            <a:rect l="l" t="t" r="r" b="b"/>
            <a:pathLst>
              <a:path w="416560" h="0">
                <a:moveTo>
                  <a:pt x="0" y="0"/>
                </a:moveTo>
                <a:lnTo>
                  <a:pt x="41635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2462910" y="8106536"/>
            <a:ext cx="1117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2067814" y="7970901"/>
            <a:ext cx="95885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  <a:tabLst>
                <a:tab pos="532130" algn="l"/>
              </a:tabLst>
            </a:pP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75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70050" y="8225408"/>
            <a:ext cx="114808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040130" algn="l"/>
              </a:tabLst>
            </a:pPr>
            <a:r>
              <a:rPr dirty="0" baseline="5555" sz="1500" spc="652">
                <a:latin typeface="Cambria Math"/>
                <a:cs typeface="Cambria Math"/>
              </a:rPr>
              <a:t> </a:t>
            </a:r>
            <a:r>
              <a:rPr dirty="0" baseline="5555" sz="1500" spc="922">
                <a:latin typeface="Cambria Math"/>
                <a:cs typeface="Cambria Math"/>
              </a:rPr>
              <a:t> </a:t>
            </a:r>
            <a:r>
              <a:rPr dirty="0" baseline="5555" sz="1500" spc="1042">
                <a:latin typeface="Cambria Math"/>
                <a:cs typeface="Cambria Math"/>
              </a:rPr>
              <a:t> </a:t>
            </a:r>
            <a:r>
              <a:rPr dirty="0" baseline="5555" sz="1500" spc="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802763" y="8223884"/>
            <a:ext cx="1079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600579" y="8247252"/>
            <a:ext cx="416559" cy="0"/>
          </a:xfrm>
          <a:custGeom>
            <a:avLst/>
            <a:gdLst/>
            <a:ahLst/>
            <a:cxnLst/>
            <a:rect l="l" t="t" r="r" b="b"/>
            <a:pathLst>
              <a:path w="416560" h="0">
                <a:moveTo>
                  <a:pt x="0" y="0"/>
                </a:moveTo>
                <a:lnTo>
                  <a:pt x="416051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1129080" y="8409279"/>
            <a:ext cx="4968875" cy="64452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58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35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baseline="1984" sz="2100" spc="202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202">
                <a:latin typeface="Cambria Math"/>
                <a:cs typeface="Cambria Math"/>
              </a:rPr>
              <a:t> </a:t>
            </a:r>
            <a:r>
              <a:rPr dirty="0" baseline="1984" sz="21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24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24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    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229">
                <a:latin typeface="Cambria Math"/>
                <a:cs typeface="Cambria Math"/>
              </a:rPr>
              <a:t> </a:t>
            </a:r>
            <a:r>
              <a:rPr dirty="0" sz="1400" spc="23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 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1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220">
                <a:latin typeface="Cambria Math"/>
                <a:cs typeface="Cambria Math"/>
              </a:rPr>
              <a:t>  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29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1984" sz="2100" spc="202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202">
                <a:latin typeface="Cambria Math"/>
                <a:cs typeface="Cambria Math"/>
              </a:rPr>
              <a:t> </a:t>
            </a:r>
            <a:r>
              <a:rPr dirty="0" baseline="1984" sz="2100" spc="8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40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185">
                <a:latin typeface="Cambria Math"/>
                <a:cs typeface="Cambria Math"/>
              </a:rPr>
              <a:t> </a:t>
            </a:r>
            <a:r>
              <a:rPr dirty="0" sz="1400" spc="190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229">
                <a:latin typeface="Cambria Math"/>
                <a:cs typeface="Cambria Math"/>
              </a:rPr>
              <a:t> </a:t>
            </a:r>
            <a:r>
              <a:rPr dirty="0" sz="1400" spc="23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 </a:t>
            </a:r>
            <a:r>
              <a:rPr dirty="0" sz="1400" spc="39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4</a:t>
            </a:fld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2450" y="439419"/>
            <a:ext cx="2971800" cy="894080"/>
          </a:xfrm>
          <a:custGeom>
            <a:avLst/>
            <a:gdLst/>
            <a:ahLst/>
            <a:cxnLst/>
            <a:rect l="l" t="t" r="r" b="b"/>
            <a:pathLst>
              <a:path w="2971800" h="894080">
                <a:moveTo>
                  <a:pt x="0" y="894079"/>
                </a:moveTo>
                <a:lnTo>
                  <a:pt x="2971800" y="894079"/>
                </a:lnTo>
                <a:lnTo>
                  <a:pt x="2971800" y="0"/>
                </a:lnTo>
                <a:lnTo>
                  <a:pt x="0" y="0"/>
                </a:lnTo>
                <a:lnTo>
                  <a:pt x="0" y="894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1763" y="419200"/>
            <a:ext cx="2873375" cy="1891664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102235" indent="-635">
              <a:lnSpc>
                <a:spcPct val="130400"/>
              </a:lnSpc>
              <a:spcBef>
                <a:spcPts val="9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Two: Solution </a:t>
            </a:r>
            <a:r>
              <a:rPr dirty="0" sz="1400" i="1">
                <a:latin typeface="Lucida Calligraphy"/>
                <a:cs typeface="Lucida Calligraphy"/>
              </a:rPr>
              <a:t>of  </a:t>
            </a:r>
            <a:r>
              <a:rPr dirty="0" sz="1400" spc="-5" i="1">
                <a:latin typeface="Lucida Calligraphy"/>
                <a:cs typeface="Lucida Calligraphy"/>
              </a:rPr>
              <a:t>Differential Equations Using  Power Series</a:t>
            </a:r>
            <a:endParaRPr sz="1400">
              <a:latin typeface="Lucida Calligraphy"/>
              <a:cs typeface="Lucida Calligraphy"/>
            </a:endParaRPr>
          </a:p>
          <a:p>
            <a:pPr marL="529590">
              <a:lnSpc>
                <a:spcPct val="100000"/>
              </a:lnSpc>
              <a:spcBef>
                <a:spcPts val="375"/>
              </a:spcBef>
            </a:pPr>
            <a:r>
              <a:rPr dirty="0" sz="1600" spc="425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425">
                <a:latin typeface="Cambria Math"/>
                <a:cs typeface="Cambria Math"/>
              </a:rPr>
              <a:t> </a:t>
            </a:r>
            <a:r>
              <a:rPr dirty="0" sz="1600" spc="-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3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baseline="-16666" sz="15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600" spc="42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-8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baseline="-16666" sz="1500" spc="82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489584">
              <a:lnSpc>
                <a:spcPct val="100000"/>
              </a:lnSpc>
              <a:spcBef>
                <a:spcPts val="1070"/>
              </a:spcBef>
            </a:pP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sz="1400" spc="15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600" spc="425">
                <a:latin typeface="Cambria Math"/>
                <a:cs typeface="Cambria Math"/>
              </a:rPr>
              <a:t> </a:t>
            </a:r>
            <a:r>
              <a:rPr dirty="0" sz="1600" spc="-5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400">
              <a:latin typeface="Times New Roman"/>
              <a:cs typeface="Times New Roman"/>
            </a:endParaRPr>
          </a:p>
          <a:p>
            <a:pPr marL="489584">
              <a:lnSpc>
                <a:spcPct val="100000"/>
              </a:lnSpc>
            </a:pPr>
            <a:r>
              <a:rPr dirty="0" sz="1600" spc="434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600" spc="47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2268313"/>
            <a:ext cx="5304790" cy="1736089"/>
          </a:xfrm>
          <a:prstGeom prst="rect">
            <a:avLst/>
          </a:prstGeom>
        </p:spPr>
        <p:txBody>
          <a:bodyPr wrap="square" lIns="0" tIns="27305" rIns="0" bIns="0" rtlCol="0" vert="horz">
            <a:spAutoFit/>
          </a:bodyPr>
          <a:lstStyle/>
          <a:p>
            <a:pPr marL="12700" marR="5080">
              <a:lnSpc>
                <a:spcPct val="146000"/>
              </a:lnSpc>
              <a:spcBef>
                <a:spcPts val="215"/>
              </a:spcBef>
            </a:pPr>
            <a:r>
              <a:rPr dirty="0" sz="1400" spc="-5">
                <a:latin typeface="Times New Roman"/>
                <a:cs typeface="Times New Roman"/>
              </a:rPr>
              <a:t>Now make all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power of </a:t>
            </a:r>
            <a:r>
              <a:rPr dirty="0" sz="1400" spc="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) in </a:t>
            </a:r>
            <a:r>
              <a:rPr dirty="0" sz="1400" spc="-5">
                <a:latin typeface="Times New Roman"/>
                <a:cs typeface="Times New Roman"/>
              </a:rPr>
              <a:t>eq. (6) equal to </a:t>
            </a:r>
            <a:r>
              <a:rPr dirty="0" sz="1400">
                <a:latin typeface="Times New Roman"/>
                <a:cs typeface="Times New Roman"/>
              </a:rPr>
              <a:t>( </a:t>
            </a:r>
            <a:r>
              <a:rPr dirty="0" sz="1600" spc="-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their  coefficients equal to</a:t>
            </a:r>
            <a:r>
              <a:rPr dirty="0" sz="1400">
                <a:latin typeface="Times New Roman"/>
                <a:cs typeface="Times New Roman"/>
              </a:rPr>
              <a:t> zero.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60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r>
              <a:rPr dirty="0" baseline="19841" sz="2100">
                <a:latin typeface="Arial"/>
                <a:cs typeface="Arial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1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85"/>
              </a:spcBef>
            </a:pPr>
            <a:r>
              <a:rPr dirty="0" sz="1400">
                <a:latin typeface="Times New Roman"/>
                <a:cs typeface="Times New Roman"/>
              </a:rPr>
              <a:t>For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600" spc="434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3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2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45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52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-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-8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270">
                <a:latin typeface="Cambria Math"/>
                <a:cs typeface="Cambria Math"/>
              </a:rPr>
              <a:t> </a:t>
            </a:r>
            <a:r>
              <a:rPr dirty="0" baseline="1984" sz="2100" spc="-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723389" y="4064634"/>
            <a:ext cx="361315" cy="387985"/>
          </a:xfrm>
          <a:prstGeom prst="rect">
            <a:avLst/>
          </a:prstGeom>
        </p:spPr>
        <p:txBody>
          <a:bodyPr wrap="square" lIns="0" tIns="1771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1395"/>
              </a:spcBef>
            </a:pPr>
            <a:r>
              <a:rPr dirty="0" baseline="10683" sz="1950" spc="494">
                <a:latin typeface="Cambria Math"/>
                <a:cs typeface="Cambria Math"/>
              </a:rPr>
              <a:t> </a:t>
            </a:r>
            <a:r>
              <a:rPr dirty="0" sz="1050" spc="365">
                <a:latin typeface="Cambria Math"/>
                <a:cs typeface="Cambria Math"/>
              </a:rPr>
              <a:t> </a:t>
            </a:r>
            <a:r>
              <a:rPr dirty="0" sz="1050" spc="555">
                <a:latin typeface="Cambria Math"/>
                <a:cs typeface="Cambria Math"/>
              </a:rPr>
              <a:t> </a:t>
            </a:r>
            <a:r>
              <a:rPr dirty="0" sz="1050" spc="395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1295"/>
              </a:spcBef>
            </a:pPr>
            <a:r>
              <a:rPr dirty="0" baseline="-17094" sz="1950" spc="675">
                <a:latin typeface="Cambria Math"/>
                <a:cs typeface="Cambria Math"/>
              </a:rPr>
              <a:t> </a:t>
            </a:r>
            <a:r>
              <a:rPr dirty="0" sz="1050" spc="395">
                <a:latin typeface="Cambria Math"/>
                <a:cs typeface="Cambria Math"/>
              </a:rPr>
              <a:t> </a:t>
            </a:r>
            <a:endParaRPr sz="105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736089" y="4276978"/>
            <a:ext cx="341630" cy="0"/>
          </a:xfrm>
          <a:custGeom>
            <a:avLst/>
            <a:gdLst/>
            <a:ahLst/>
            <a:cxnLst/>
            <a:rect l="l" t="t" r="r" b="b"/>
            <a:pathLst>
              <a:path w="341630" h="0">
                <a:moveTo>
                  <a:pt x="0" y="0"/>
                </a:moveTo>
                <a:lnTo>
                  <a:pt x="341375" y="0"/>
                </a:lnTo>
              </a:path>
            </a:pathLst>
          </a:custGeom>
          <a:ln w="15239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129080" y="4101210"/>
            <a:ext cx="506095" cy="701675"/>
          </a:xfrm>
          <a:prstGeom prst="rect">
            <a:avLst/>
          </a:prstGeom>
        </p:spPr>
        <p:txBody>
          <a:bodyPr wrap="square" lIns="0" tIns="241300" rIns="0" bIns="0" rtlCol="0" vert="horz">
            <a:spAutoFit/>
          </a:bodyPr>
          <a:lstStyle/>
          <a:p>
            <a:pPr marL="56515">
              <a:lnSpc>
                <a:spcPct val="100000"/>
              </a:lnSpc>
              <a:spcBef>
                <a:spcPts val="1900"/>
              </a:spcBef>
            </a:pPr>
            <a:r>
              <a:rPr dirty="0" sz="1800" spc="380">
                <a:latin typeface="Cambria Math"/>
                <a:cs typeface="Cambria Math"/>
              </a:rPr>
              <a:t> </a:t>
            </a:r>
            <a:r>
              <a:rPr dirty="0" baseline="-14957" sz="1950" spc="592">
                <a:latin typeface="Cambria Math"/>
                <a:cs typeface="Cambria Math"/>
              </a:rPr>
              <a:t> </a:t>
            </a:r>
            <a:r>
              <a:rPr dirty="0" baseline="-14957" sz="1950">
                <a:latin typeface="Cambria Math"/>
                <a:cs typeface="Cambria Math"/>
              </a:rPr>
              <a:t> </a:t>
            </a:r>
            <a:r>
              <a:rPr dirty="0" baseline="-14957" sz="1950" spc="67">
                <a:latin typeface="Cambria Math"/>
                <a:cs typeface="Cambria Math"/>
              </a:rPr>
              <a:t> </a:t>
            </a:r>
            <a:r>
              <a:rPr dirty="0" sz="1800" spc="944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840"/>
              </a:spcBef>
            </a:pPr>
            <a:r>
              <a:rPr dirty="0" sz="1400" spc="-5">
                <a:latin typeface="Times New Roman"/>
                <a:cs typeface="Times New Roman"/>
              </a:rPr>
              <a:t>At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59560" y="4872354"/>
            <a:ext cx="105346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2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baseline="-13888" sz="1500" spc="494">
                <a:latin typeface="Cambria Math"/>
                <a:cs typeface="Cambria Math"/>
              </a:rPr>
              <a:t> </a:t>
            </a:r>
            <a:r>
              <a:rPr dirty="0" baseline="-13888" sz="1500">
                <a:latin typeface="Cambria Math"/>
                <a:cs typeface="Cambria Math"/>
              </a:rPr>
              <a:t> </a:t>
            </a:r>
            <a:r>
              <a:rPr dirty="0" baseline="-13888" sz="1500" spc="-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266314" y="4795544"/>
            <a:ext cx="257810" cy="415925"/>
          </a:xfrm>
          <a:prstGeom prst="rect">
            <a:avLst/>
          </a:prstGeom>
        </p:spPr>
        <p:txBody>
          <a:bodyPr wrap="square" lIns="0" tIns="698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5"/>
              </a:spcBef>
            </a:pPr>
            <a:endParaRPr sz="1200">
              <a:latin typeface="Times New Roman"/>
              <a:cs typeface="Times New Roman"/>
            </a:endParaRPr>
          </a:p>
          <a:p>
            <a:pPr marL="70485">
              <a:lnSpc>
                <a:spcPct val="100000"/>
              </a:lnSpc>
            </a:pPr>
            <a:r>
              <a:rPr dirty="0" sz="1000" spc="229">
                <a:latin typeface="Cambria Math"/>
                <a:cs typeface="Cambria Math"/>
              </a:rPr>
              <a:t> </a:t>
            </a:r>
            <a:r>
              <a:rPr dirty="0" baseline="-17361" sz="1200" spc="397">
                <a:latin typeface="Cambria Math"/>
                <a:cs typeface="Cambria Math"/>
              </a:rPr>
              <a:t> </a:t>
            </a:r>
            <a:endParaRPr baseline="-17361" sz="12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40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baseline="38194" sz="1200" spc="397">
                <a:latin typeface="Cambria Math"/>
                <a:cs typeface="Cambria Math"/>
              </a:rPr>
              <a:t> </a:t>
            </a:r>
            <a:endParaRPr baseline="38194" sz="12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279014" y="5023738"/>
            <a:ext cx="236220" cy="0"/>
          </a:xfrm>
          <a:custGeom>
            <a:avLst/>
            <a:gdLst/>
            <a:ahLst/>
            <a:cxnLst/>
            <a:rect l="l" t="t" r="r" b="b"/>
            <a:pathLst>
              <a:path w="236219" h="0">
                <a:moveTo>
                  <a:pt x="0" y="0"/>
                </a:moveTo>
                <a:lnTo>
                  <a:pt x="236219" y="0"/>
                </a:lnTo>
              </a:path>
            </a:pathLst>
          </a:custGeom>
          <a:ln w="9144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2472563" y="5426075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753995" y="5285358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519298" y="5232019"/>
            <a:ext cx="72961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594360" algn="l"/>
              </a:tabLst>
            </a:pP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baseline="-13888" sz="1200" spc="450">
                <a:latin typeface="Cambria Math"/>
                <a:cs typeface="Cambria Math"/>
              </a:rPr>
              <a:t> </a:t>
            </a:r>
            <a:r>
              <a:rPr dirty="0" baseline="-13888" sz="1200">
                <a:latin typeface="Cambria Math"/>
                <a:cs typeface="Cambria Math"/>
              </a:rPr>
              <a:t>	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459863" y="5427090"/>
            <a:ext cx="915669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527685" algn="l"/>
              </a:tabLst>
            </a:pP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r>
              <a:rPr dirty="0" baseline="20833" sz="1200">
                <a:latin typeface="Cambria Math"/>
                <a:cs typeface="Cambria Math"/>
              </a:rPr>
              <a:t>	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2987675" y="5426075"/>
            <a:ext cx="379730" cy="0"/>
          </a:xfrm>
          <a:custGeom>
            <a:avLst/>
            <a:gdLst/>
            <a:ahLst/>
            <a:cxnLst/>
            <a:rect l="l" t="t" r="r" b="b"/>
            <a:pathLst>
              <a:path w="379729" h="0">
                <a:moveTo>
                  <a:pt x="0" y="0"/>
                </a:moveTo>
                <a:lnTo>
                  <a:pt x="37947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1129080" y="5285358"/>
            <a:ext cx="1268730" cy="654050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675005" algn="l"/>
              </a:tabLst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90"/>
              </a:spcBef>
              <a:tabLst>
                <a:tab pos="675005" algn="l"/>
              </a:tabLst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432939" y="5840602"/>
            <a:ext cx="243840" cy="0"/>
          </a:xfrm>
          <a:custGeom>
            <a:avLst/>
            <a:gdLst/>
            <a:ahLst/>
            <a:cxnLst/>
            <a:rect l="l" t="t" r="r" b="b"/>
            <a:pathLst>
              <a:path w="243839" h="0">
                <a:moveTo>
                  <a:pt x="0" y="0"/>
                </a:moveTo>
                <a:lnTo>
                  <a:pt x="2438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 txBox="1"/>
          <p:nvPr/>
        </p:nvSpPr>
        <p:spPr>
          <a:xfrm>
            <a:off x="2714370" y="5699886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79675" y="5646546"/>
            <a:ext cx="79692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661670" algn="l"/>
              </a:tabLst>
            </a:pP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baseline="-13888" sz="1200" spc="450">
                <a:latin typeface="Cambria Math"/>
                <a:cs typeface="Cambria Math"/>
              </a:rPr>
              <a:t> </a:t>
            </a:r>
            <a:r>
              <a:rPr dirty="0" baseline="-13888" sz="1200">
                <a:latin typeface="Cambria Math"/>
                <a:cs typeface="Cambria Math"/>
              </a:rPr>
              <a:t>	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420239" y="5841619"/>
            <a:ext cx="105092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527685" algn="l"/>
              </a:tabLst>
            </a:pP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r>
              <a:rPr dirty="0" baseline="20833" sz="1200">
                <a:latin typeface="Cambria Math"/>
                <a:cs typeface="Cambria Math"/>
              </a:rPr>
              <a:t>	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baseline="20833" sz="1200" spc="450">
                <a:latin typeface="Cambria Math"/>
                <a:cs typeface="Cambria Math"/>
              </a:rPr>
              <a:t> </a:t>
            </a:r>
            <a:endParaRPr baseline="20833" sz="12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948051" y="5840602"/>
            <a:ext cx="513715" cy="0"/>
          </a:xfrm>
          <a:custGeom>
            <a:avLst/>
            <a:gdLst/>
            <a:ahLst/>
            <a:cxnLst/>
            <a:rect l="l" t="t" r="r" b="b"/>
            <a:pathLst>
              <a:path w="513714" h="0">
                <a:moveTo>
                  <a:pt x="0" y="0"/>
                </a:moveTo>
                <a:lnTo>
                  <a:pt x="5135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1141730" y="6414769"/>
            <a:ext cx="177800" cy="17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1129080" y="5982690"/>
            <a:ext cx="5302885" cy="1356360"/>
          </a:xfrm>
          <a:prstGeom prst="rect">
            <a:avLst/>
          </a:prstGeom>
        </p:spPr>
        <p:txBody>
          <a:bodyPr wrap="square" lIns="0" tIns="11620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15"/>
              </a:spcBef>
            </a:pPr>
            <a:r>
              <a:rPr dirty="0" sz="1400" spc="-5">
                <a:latin typeface="Times New Roman"/>
                <a:cs typeface="Times New Roman"/>
              </a:rPr>
              <a:t>And so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 marL="240665" marR="5080">
              <a:lnSpc>
                <a:spcPct val="146700"/>
              </a:lnSpc>
              <a:spcBef>
                <a:spcPts val="30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7</a:t>
            </a:r>
            <a:r>
              <a:rPr dirty="0" sz="1400" spc="-5">
                <a:latin typeface="Times New Roman"/>
                <a:cs typeface="Times New Roman"/>
              </a:rPr>
              <a:t>: the solution equations can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written depending </a:t>
            </a:r>
            <a:r>
              <a:rPr dirty="0" sz="1400">
                <a:latin typeface="Times New Roman"/>
                <a:cs typeface="Times New Roman"/>
              </a:rPr>
              <a:t>on </a:t>
            </a:r>
            <a:r>
              <a:rPr dirty="0" sz="1400" spc="-5">
                <a:latin typeface="Times New Roman"/>
                <a:cs typeface="Times New Roman"/>
              </a:rPr>
              <a:t>the  difference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(</a:t>
            </a:r>
            <a:r>
              <a:rPr dirty="0" sz="1600" spc="434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2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 </a:t>
            </a:r>
            <a:r>
              <a:rPr dirty="0" sz="1600" spc="570">
                <a:latin typeface="Cambria Math"/>
                <a:cs typeface="Cambria Math"/>
              </a:rPr>
              <a:t> </a:t>
            </a:r>
            <a:r>
              <a:rPr dirty="0" sz="1600" spc="55">
                <a:latin typeface="Cambria Math"/>
                <a:cs typeface="Cambria Math"/>
              </a:rPr>
              <a:t> </a:t>
            </a:r>
            <a:r>
              <a:rPr dirty="0" sz="1600" spc="47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sz="1600" spc="31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600" spc="-5">
                <a:latin typeface="Times New Roman"/>
                <a:cs typeface="Times New Roman"/>
              </a:rPr>
              <a:t>When</a:t>
            </a:r>
            <a:r>
              <a:rPr dirty="0" sz="1600" spc="-5">
                <a:latin typeface="Times New Roman"/>
                <a:cs typeface="Times New Roman"/>
              </a:rPr>
              <a:t> the solution will</a:t>
            </a:r>
            <a:r>
              <a:rPr dirty="0" sz="1600" spc="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29080" y="7345971"/>
            <a:ext cx="1572895" cy="81280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algn="ctr" marR="243840">
              <a:lnSpc>
                <a:spcPct val="100000"/>
              </a:lnSpc>
              <a:spcBef>
                <a:spcPts val="495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16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340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97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22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  <a:p>
            <a:pPr algn="ctr" marR="240029">
              <a:lnSpc>
                <a:spcPct val="100000"/>
              </a:lnSpc>
              <a:spcBef>
                <a:spcPts val="1720"/>
              </a:spcBef>
            </a:pPr>
            <a:r>
              <a:rPr dirty="0" sz="1150" spc="49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2857626" y="7345971"/>
            <a:ext cx="3042285" cy="81280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algn="r" marR="864869">
              <a:lnSpc>
                <a:spcPct val="100000"/>
              </a:lnSpc>
              <a:spcBef>
                <a:spcPts val="495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  <a:tabLst>
                <a:tab pos="286385" algn="l"/>
              </a:tabLst>
            </a:pPr>
            <a:r>
              <a:rPr dirty="0" sz="1600" spc="740">
                <a:latin typeface="Cambria Math"/>
                <a:cs typeface="Cambria Math"/>
              </a:rPr>
              <a:t> </a:t>
            </a:r>
            <a:r>
              <a:rPr dirty="0" sz="1600" spc="740">
                <a:latin typeface="Cambria Math"/>
                <a:cs typeface="Cambria Math"/>
              </a:rPr>
              <a:t>	</a:t>
            </a:r>
            <a:r>
              <a:rPr dirty="0" sz="1600" spc="484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85">
                <a:latin typeface="Cambria Math"/>
                <a:cs typeface="Cambria Math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-120">
                <a:latin typeface="Cambria Math"/>
                <a:cs typeface="Cambria Math"/>
              </a:rPr>
              <a:t> </a:t>
            </a:r>
            <a:r>
              <a:rPr dirty="0" sz="1600" spc="300">
                <a:latin typeface="Cambria Math"/>
                <a:cs typeface="Cambria Math"/>
              </a:rPr>
              <a:t> 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2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7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04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22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  <a:p>
            <a:pPr algn="ctr" marL="1164590">
              <a:lnSpc>
                <a:spcPct val="100000"/>
              </a:lnSpc>
              <a:spcBef>
                <a:spcPts val="1720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9080" y="8075779"/>
            <a:ext cx="3760470" cy="675640"/>
          </a:xfrm>
          <a:prstGeom prst="rect">
            <a:avLst/>
          </a:prstGeom>
        </p:spPr>
        <p:txBody>
          <a:bodyPr wrap="square" lIns="0" tIns="1466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155"/>
              </a:spcBef>
            </a:pPr>
            <a:r>
              <a:rPr dirty="0" sz="1600" spc="-5">
                <a:latin typeface="Times New Roman"/>
                <a:cs typeface="Times New Roman"/>
              </a:rPr>
              <a:t>When</a:t>
            </a:r>
            <a:r>
              <a:rPr dirty="0" sz="1600" spc="-5">
                <a:latin typeface="Times New Roman"/>
                <a:cs typeface="Times New Roman"/>
              </a:rPr>
              <a:t> the solution will</a:t>
            </a:r>
            <a:r>
              <a:rPr dirty="0" sz="1600" spc="-2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</a:t>
            </a:r>
            <a:endParaRPr sz="1600">
              <a:latin typeface="Times New Roman"/>
              <a:cs typeface="Times New Roman"/>
            </a:endParaRPr>
          </a:p>
          <a:p>
            <a:pPr marL="593090">
              <a:lnSpc>
                <a:spcPct val="100000"/>
              </a:lnSpc>
              <a:spcBef>
                <a:spcPts val="765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8695686"/>
            <a:ext cx="1572895" cy="61658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16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340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97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22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  <a:p>
            <a:pPr marL="518159">
              <a:lnSpc>
                <a:spcPct val="100000"/>
              </a:lnSpc>
              <a:spcBef>
                <a:spcPts val="1720"/>
              </a:spcBef>
            </a:pPr>
            <a:r>
              <a:rPr dirty="0" sz="1150" spc="49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957953" y="8548878"/>
            <a:ext cx="267335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857626" y="8695686"/>
            <a:ext cx="3173095" cy="61658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  <a:tabLst>
                <a:tab pos="286385" algn="l"/>
              </a:tabLst>
            </a:pPr>
            <a:r>
              <a:rPr dirty="0" sz="1600" spc="740">
                <a:latin typeface="Cambria Math"/>
                <a:cs typeface="Cambria Math"/>
              </a:rPr>
              <a:t> </a:t>
            </a:r>
            <a:r>
              <a:rPr dirty="0" sz="1600" spc="740">
                <a:latin typeface="Cambria Math"/>
                <a:cs typeface="Cambria Math"/>
              </a:rPr>
              <a:t>	</a:t>
            </a:r>
            <a:r>
              <a:rPr dirty="0" sz="1600" spc="484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85">
                <a:latin typeface="Cambria Math"/>
                <a:cs typeface="Cambria Math"/>
              </a:rPr>
              <a:t> </a:t>
            </a:r>
            <a:r>
              <a:rPr dirty="0" sz="1600" spc="680">
                <a:latin typeface="Cambria Math"/>
                <a:cs typeface="Cambria Math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-142">
                <a:latin typeface="Cambria Math"/>
                <a:cs typeface="Cambria Math"/>
              </a:rPr>
              <a:t> </a:t>
            </a:r>
            <a:r>
              <a:rPr dirty="0" sz="1600" spc="300">
                <a:latin typeface="Cambria Math"/>
                <a:cs typeface="Cambria Math"/>
              </a:rPr>
              <a:t> </a:t>
            </a:r>
            <a:r>
              <a:rPr dirty="0" sz="1600" spc="31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7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82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22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  <a:p>
            <a:pPr marL="2088514">
              <a:lnSpc>
                <a:spcPct val="100000"/>
              </a:lnSpc>
              <a:spcBef>
                <a:spcPts val="1720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29080" y="9365691"/>
            <a:ext cx="411543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When</a:t>
            </a:r>
            <a:r>
              <a:rPr dirty="0" sz="1600" spc="-5">
                <a:latin typeface="Times New Roman"/>
                <a:cs typeface="Times New Roman"/>
              </a:rPr>
              <a:t> the solution will</a:t>
            </a:r>
            <a:r>
              <a:rPr dirty="0" sz="1600" spc="-19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be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3641216" y="9799649"/>
            <a:ext cx="2844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2450" y="439419"/>
            <a:ext cx="2971800" cy="894080"/>
          </a:xfrm>
          <a:custGeom>
            <a:avLst/>
            <a:gdLst/>
            <a:ahLst/>
            <a:cxnLst/>
            <a:rect l="l" t="t" r="r" b="b"/>
            <a:pathLst>
              <a:path w="2971800" h="894080">
                <a:moveTo>
                  <a:pt x="0" y="894079"/>
                </a:moveTo>
                <a:lnTo>
                  <a:pt x="2971800" y="894079"/>
                </a:lnTo>
                <a:lnTo>
                  <a:pt x="2971800" y="0"/>
                </a:lnTo>
                <a:lnTo>
                  <a:pt x="0" y="0"/>
                </a:lnTo>
                <a:lnTo>
                  <a:pt x="0" y="894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1763" y="419200"/>
            <a:ext cx="2775585" cy="10464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5080" indent="-635">
              <a:lnSpc>
                <a:spcPct val="130400"/>
              </a:lnSpc>
              <a:spcBef>
                <a:spcPts val="9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Two: Solution </a:t>
            </a:r>
            <a:r>
              <a:rPr dirty="0" sz="1400" i="1">
                <a:latin typeface="Lucida Calligraphy"/>
                <a:cs typeface="Lucida Calligraphy"/>
              </a:rPr>
              <a:t>of  </a:t>
            </a:r>
            <a:r>
              <a:rPr dirty="0" sz="1400" spc="-5" i="1">
                <a:latin typeface="Lucida Calligraphy"/>
                <a:cs typeface="Lucida Calligraphy"/>
              </a:rPr>
              <a:t>Differential Equations Using  Power Series</a:t>
            </a:r>
            <a:endParaRPr sz="1400">
              <a:latin typeface="Lucida Calligraphy"/>
              <a:cs typeface="Lucida Calligraphy"/>
            </a:endParaRPr>
          </a:p>
          <a:p>
            <a:pPr algn="ctr" marR="490855">
              <a:lnSpc>
                <a:spcPct val="100000"/>
              </a:lnSpc>
              <a:spcBef>
                <a:spcPts val="95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1409950"/>
            <a:ext cx="1572895" cy="61658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16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340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97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22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  <a:p>
            <a:pPr marL="518159">
              <a:lnSpc>
                <a:spcPct val="100000"/>
              </a:lnSpc>
              <a:spcBef>
                <a:spcPts val="1720"/>
              </a:spcBef>
            </a:pPr>
            <a:r>
              <a:rPr dirty="0" sz="1150" spc="49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671696" y="1264665"/>
            <a:ext cx="16065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857626" y="1409950"/>
            <a:ext cx="1805939" cy="61658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85"/>
              </a:spcBef>
              <a:tabLst>
                <a:tab pos="273685" algn="l"/>
              </a:tabLst>
            </a:pPr>
            <a:r>
              <a:rPr dirty="0" sz="1600" spc="740">
                <a:latin typeface="Cambria Math"/>
                <a:cs typeface="Cambria Math"/>
              </a:rPr>
              <a:t> </a:t>
            </a:r>
            <a:r>
              <a:rPr dirty="0" sz="1600" spc="740">
                <a:latin typeface="Cambria Math"/>
                <a:cs typeface="Cambria Math"/>
              </a:rPr>
              <a:t>	</a:t>
            </a:r>
            <a:r>
              <a:rPr dirty="0" sz="1600" spc="484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5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340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04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22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  <a:p>
            <a:pPr algn="ctr" marR="5080">
              <a:lnSpc>
                <a:spcPct val="100000"/>
              </a:lnSpc>
              <a:spcBef>
                <a:spcPts val="1720"/>
              </a:spcBef>
            </a:pPr>
            <a:r>
              <a:rPr dirty="0" sz="1150" spc="509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1963623"/>
            <a:ext cx="1934845" cy="641985"/>
          </a:xfrm>
          <a:prstGeom prst="rect">
            <a:avLst/>
          </a:prstGeom>
        </p:spPr>
        <p:txBody>
          <a:bodyPr wrap="square" lIns="0" tIns="1270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0"/>
              </a:spcBef>
            </a:pPr>
            <a:r>
              <a:rPr dirty="0" sz="1600" spc="-5">
                <a:latin typeface="Times New Roman"/>
                <a:cs typeface="Times New Roman"/>
              </a:rPr>
              <a:t>Since</a:t>
            </a:r>
            <a:r>
              <a:rPr dirty="0" sz="1600" spc="33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then</a:t>
            </a:r>
            <a:endParaRPr sz="1600">
              <a:latin typeface="Times New Roman"/>
              <a:cs typeface="Times New Roman"/>
            </a:endParaRPr>
          </a:p>
          <a:p>
            <a:pPr marL="593090">
              <a:lnSpc>
                <a:spcPct val="100000"/>
              </a:lnSpc>
              <a:spcBef>
                <a:spcPts val="655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2549903"/>
            <a:ext cx="1572895" cy="61658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16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340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97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22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  <a:p>
            <a:pPr marL="518159">
              <a:lnSpc>
                <a:spcPct val="100000"/>
              </a:lnSpc>
              <a:spcBef>
                <a:spcPts val="1720"/>
              </a:spcBef>
            </a:pPr>
            <a:r>
              <a:rPr dirty="0" sz="1150" spc="49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688460" y="2404617"/>
            <a:ext cx="16065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36291" y="2549903"/>
            <a:ext cx="1771650" cy="61658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885"/>
              </a:spcBef>
            </a:pPr>
            <a:r>
              <a:rPr dirty="0" sz="1600" spc="980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 </a:t>
            </a:r>
            <a:r>
              <a:rPr dirty="0" sz="1600" spc="90">
                <a:latin typeface="Cambria Math"/>
                <a:cs typeface="Cambria Math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16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5">
                <a:latin typeface="Cambria Math"/>
                <a:cs typeface="Cambria Math"/>
              </a:rPr>
              <a:t> </a:t>
            </a:r>
            <a:r>
              <a:rPr dirty="0" sz="1600" spc="340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04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endParaRPr baseline="28985" sz="1725">
              <a:latin typeface="Cambria Math"/>
              <a:cs typeface="Cambria Math"/>
            </a:endParaRPr>
          </a:p>
          <a:p>
            <a:pPr algn="ctr" marL="93980">
              <a:lnSpc>
                <a:spcPct val="100000"/>
              </a:lnSpc>
              <a:spcBef>
                <a:spcPts val="1720"/>
              </a:spcBef>
            </a:pPr>
            <a:r>
              <a:rPr dirty="0" sz="1150" spc="509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3229101"/>
            <a:ext cx="40360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→</a:t>
            </a:r>
            <a:r>
              <a:rPr dirty="0" sz="1600" spc="-40">
                <a:latin typeface="Arial"/>
                <a:cs typeface="Arial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34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 spc="4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4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34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4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5">
                <a:latin typeface="Cambria Math"/>
                <a:cs typeface="Cambria Math"/>
              </a:rPr>
              <a:t> </a:t>
            </a:r>
            <a:r>
              <a:rPr dirty="0" sz="1600" spc="34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4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5">
                <a:latin typeface="Cambria Math"/>
                <a:cs typeface="Cambria Math"/>
              </a:rPr>
              <a:t> </a:t>
            </a:r>
            <a:r>
              <a:rPr dirty="0" sz="1600" spc="34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4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101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9080" y="3628771"/>
            <a:ext cx="1231900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40">
                <a:latin typeface="Cambria Math"/>
                <a:cs typeface="Cambria Math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70">
                <a:latin typeface="Cambria Math"/>
                <a:cs typeface="Cambria Math"/>
              </a:rPr>
              <a:t> </a:t>
            </a:r>
            <a:r>
              <a:rPr dirty="0" sz="1600" spc="34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2393314" y="3787012"/>
            <a:ext cx="254635" cy="0"/>
          </a:xfrm>
          <a:custGeom>
            <a:avLst/>
            <a:gdLst/>
            <a:ahLst/>
            <a:cxnLst/>
            <a:rect l="l" t="t" r="r" b="b"/>
            <a:pathLst>
              <a:path w="254635" h="0">
                <a:moveTo>
                  <a:pt x="0" y="0"/>
                </a:moveTo>
                <a:lnTo>
                  <a:pt x="254507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2472054" y="3584574"/>
            <a:ext cx="90170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818515" algn="l"/>
              </a:tabLst>
            </a:pP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	</a:t>
            </a: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380614" y="3787266"/>
            <a:ext cx="1147445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753110" algn="l"/>
              </a:tabLst>
            </a:pP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baseline="24305" sz="1200" spc="397">
                <a:latin typeface="Cambria Math"/>
                <a:cs typeface="Cambria Math"/>
              </a:rPr>
              <a:t> </a:t>
            </a:r>
            <a:r>
              <a:rPr dirty="0" baseline="24305" sz="1200" spc="397">
                <a:latin typeface="Cambria Math"/>
                <a:cs typeface="Cambria Math"/>
              </a:rPr>
              <a:t>	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sz="1000" spc="270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baseline="2415" sz="1725" spc="330">
                <a:latin typeface="Cambria Math"/>
                <a:cs typeface="Cambria Math"/>
              </a:rPr>
              <a:t> </a:t>
            </a:r>
            <a:r>
              <a:rPr dirty="0" baseline="24305" sz="1200" spc="397">
                <a:latin typeface="Cambria Math"/>
                <a:cs typeface="Cambria Math"/>
              </a:rPr>
              <a:t> </a:t>
            </a:r>
            <a:endParaRPr baseline="24305" sz="12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133979" y="3787012"/>
            <a:ext cx="386080" cy="0"/>
          </a:xfrm>
          <a:custGeom>
            <a:avLst/>
            <a:gdLst/>
            <a:ahLst/>
            <a:cxnLst/>
            <a:rect l="l" t="t" r="r" b="b"/>
            <a:pathLst>
              <a:path w="386079" h="0">
                <a:moveTo>
                  <a:pt x="0" y="0"/>
                </a:moveTo>
                <a:lnTo>
                  <a:pt x="385571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667126" y="3628771"/>
            <a:ext cx="1310005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  <a:tabLst>
                <a:tab pos="887094" algn="l"/>
              </a:tabLst>
            </a:pP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2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2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211192" y="3584574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996309" y="3807078"/>
            <a:ext cx="521334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sz="1000" spc="270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sz="1000" spc="33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baseline="31250" sz="1200" spc="397">
                <a:latin typeface="Cambria Math"/>
                <a:cs typeface="Cambria Math"/>
              </a:rPr>
              <a:t> </a:t>
            </a:r>
            <a:endParaRPr baseline="31250" sz="12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4009009" y="3787012"/>
            <a:ext cx="501650" cy="0"/>
          </a:xfrm>
          <a:custGeom>
            <a:avLst/>
            <a:gdLst/>
            <a:ahLst/>
            <a:cxnLst/>
            <a:rect l="l" t="t" r="r" b="b"/>
            <a:pathLst>
              <a:path w="501650" h="0">
                <a:moveTo>
                  <a:pt x="0" y="0"/>
                </a:moveTo>
                <a:lnTo>
                  <a:pt x="501396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4531233" y="3628771"/>
            <a:ext cx="7213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2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1010">
                <a:latin typeface="Cambria Math"/>
                <a:cs typeface="Cambria Math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228214" y="4052442"/>
            <a:ext cx="433705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baseline="-20833" sz="2400" spc="869">
                <a:latin typeface="Cambria Math"/>
                <a:cs typeface="Cambria Math"/>
              </a:rPr>
              <a:t> </a:t>
            </a: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2228723" y="4439284"/>
            <a:ext cx="440690" cy="0"/>
          </a:xfrm>
          <a:custGeom>
            <a:avLst/>
            <a:gdLst/>
            <a:ahLst/>
            <a:cxnLst/>
            <a:rect l="l" t="t" r="r" b="b"/>
            <a:pathLst>
              <a:path w="440689" h="0">
                <a:moveTo>
                  <a:pt x="0" y="0"/>
                </a:moveTo>
                <a:lnTo>
                  <a:pt x="440436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968754" y="4035678"/>
            <a:ext cx="16065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29080" y="4180963"/>
            <a:ext cx="1544955" cy="61658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34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 </a:t>
            </a:r>
            <a:r>
              <a:rPr dirty="0" baseline="-14492" sz="1725" spc="-22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baseline="-38194" sz="2400" spc="472">
                <a:latin typeface="Cambria Math"/>
                <a:cs typeface="Cambria Math"/>
              </a:rPr>
              <a:t> </a:t>
            </a:r>
            <a:r>
              <a:rPr dirty="0" baseline="-38194" sz="2400" spc="885">
                <a:latin typeface="Cambria Math"/>
                <a:cs typeface="Cambria Math"/>
              </a:rPr>
              <a:t> </a:t>
            </a:r>
            <a:r>
              <a:rPr dirty="0" baseline="-38194" sz="2400" spc="150">
                <a:latin typeface="Cambria Math"/>
                <a:cs typeface="Cambria Math"/>
              </a:rPr>
              <a:t> </a:t>
            </a:r>
            <a:r>
              <a:rPr dirty="0" baseline="-38194" sz="2400" spc="457">
                <a:latin typeface="Cambria Math"/>
                <a:cs typeface="Cambria Math"/>
              </a:rPr>
              <a:t> </a:t>
            </a:r>
            <a:r>
              <a:rPr dirty="0" baseline="-28985" sz="1725" spc="615">
                <a:latin typeface="Cambria Math"/>
                <a:cs typeface="Cambria Math"/>
              </a:rPr>
              <a:t> </a:t>
            </a:r>
            <a:endParaRPr baseline="-28985" sz="1725">
              <a:latin typeface="Cambria Math"/>
              <a:cs typeface="Cambria Math"/>
            </a:endParaRPr>
          </a:p>
          <a:p>
            <a:pPr marL="777240">
              <a:lnSpc>
                <a:spcPct val="100000"/>
              </a:lnSpc>
              <a:spcBef>
                <a:spcPts val="1720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129080" y="4768633"/>
            <a:ext cx="3622675" cy="3840479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algn="ctr" marL="210820">
              <a:lnSpc>
                <a:spcPct val="100000"/>
              </a:lnSpc>
              <a:spcBef>
                <a:spcPts val="495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02235">
              <a:lnSpc>
                <a:spcPct val="100000"/>
              </a:lnSpc>
              <a:spcBef>
                <a:spcPts val="550"/>
              </a:spcBef>
            </a:pPr>
            <a:r>
              <a:rPr dirty="0" sz="1600" spc="484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-135">
                <a:latin typeface="Cambria Math"/>
                <a:cs typeface="Cambria Math"/>
              </a:rPr>
              <a:t> </a:t>
            </a:r>
            <a:r>
              <a:rPr dirty="0" sz="1600" spc="300">
                <a:latin typeface="Cambria Math"/>
                <a:cs typeface="Cambria Math"/>
              </a:rPr>
              <a:t> </a:t>
            </a:r>
            <a:r>
              <a:rPr dirty="0" sz="1600" spc="31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8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04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65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22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  <a:p>
            <a:pPr algn="ctr" marL="213995">
              <a:lnSpc>
                <a:spcPct val="100000"/>
              </a:lnSpc>
              <a:spcBef>
                <a:spcPts val="1720"/>
              </a:spcBef>
            </a:pPr>
            <a:r>
              <a:rPr dirty="0" sz="1150" spc="49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algn="ctr" marL="210820">
              <a:lnSpc>
                <a:spcPct val="100000"/>
              </a:lnSpc>
              <a:spcBef>
                <a:spcPts val="600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02235">
              <a:lnSpc>
                <a:spcPct val="100000"/>
              </a:lnSpc>
              <a:spcBef>
                <a:spcPts val="550"/>
              </a:spcBef>
            </a:pPr>
            <a:r>
              <a:rPr dirty="0" sz="1600" spc="484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-135">
                <a:latin typeface="Cambria Math"/>
                <a:cs typeface="Cambria Math"/>
              </a:rPr>
              <a:t> </a:t>
            </a:r>
            <a:r>
              <a:rPr dirty="0" sz="1600" spc="300">
                <a:latin typeface="Cambria Math"/>
                <a:cs typeface="Cambria Math"/>
              </a:rPr>
              <a:t> </a:t>
            </a:r>
            <a:r>
              <a:rPr dirty="0" sz="1600" spc="31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8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04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65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endParaRPr baseline="28985" sz="1725">
              <a:latin typeface="Cambria Math"/>
              <a:cs typeface="Cambria Math"/>
            </a:endParaRPr>
          </a:p>
          <a:p>
            <a:pPr algn="ctr" marL="213995">
              <a:lnSpc>
                <a:spcPct val="100000"/>
              </a:lnSpc>
              <a:spcBef>
                <a:spcPts val="1720"/>
              </a:spcBef>
            </a:pPr>
            <a:r>
              <a:rPr dirty="0" sz="1150" spc="49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algn="ctr" marL="911860">
              <a:lnSpc>
                <a:spcPct val="100000"/>
              </a:lnSpc>
              <a:spcBef>
                <a:spcPts val="590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600" spc="-15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̅</a:t>
            </a:r>
            <a:r>
              <a:rPr dirty="0" sz="1600">
                <a:latin typeface="Cambria Math"/>
                <a:cs typeface="Cambria Math"/>
              </a:rPr>
              <a:t> ̅</a:t>
            </a:r>
            <a:r>
              <a:rPr dirty="0" sz="1600" spc="340">
                <a:latin typeface="Cambria Math"/>
                <a:cs typeface="Cambria Math"/>
              </a:rPr>
              <a:t> </a:t>
            </a:r>
            <a:r>
              <a:rPr dirty="0" sz="1600" spc="1060">
                <a:latin typeface="Cambria Math"/>
                <a:cs typeface="Cambria Math"/>
              </a:rPr>
              <a:t>∑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3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82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35">
                <a:latin typeface="Cambria Math"/>
                <a:cs typeface="Cambria Math"/>
              </a:rPr>
              <a:t> </a:t>
            </a:r>
            <a:endParaRPr baseline="28985" sz="1725">
              <a:latin typeface="Cambria Math"/>
              <a:cs typeface="Cambria Math"/>
            </a:endParaRPr>
          </a:p>
          <a:p>
            <a:pPr algn="ctr" marL="913765">
              <a:lnSpc>
                <a:spcPct val="100000"/>
              </a:lnSpc>
              <a:spcBef>
                <a:spcPts val="1720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94"/>
              </a:spcBef>
            </a:pPr>
            <a:r>
              <a:rPr dirty="0" sz="1600" spc="-15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̿</a:t>
            </a:r>
            <a:r>
              <a:rPr dirty="0" sz="1600">
                <a:latin typeface="Cambria Math"/>
                <a:cs typeface="Cambria Math"/>
              </a:rPr>
              <a:t> ̅</a:t>
            </a:r>
            <a:r>
              <a:rPr dirty="0" sz="1600">
                <a:latin typeface="Cambria Math"/>
                <a:cs typeface="Cambria Math"/>
              </a:rPr>
              <a:t> ̅</a:t>
            </a:r>
            <a:r>
              <a:rPr dirty="0" sz="1600" spc="295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̿</a:t>
            </a:r>
            <a:r>
              <a:rPr dirty="0" baseline="-14492" sz="1725" spc="712">
                <a:latin typeface="Cambria Math"/>
                <a:cs typeface="Cambria Math"/>
              </a:rPr>
              <a:t> </a:t>
            </a:r>
            <a:r>
              <a:rPr dirty="0" sz="1600" spc="300">
                <a:latin typeface="Cambria Math"/>
                <a:cs typeface="Cambria Math"/>
              </a:rPr>
              <a:t> 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endParaRPr baseline="1736" sz="2400">
              <a:latin typeface="Cambria Math"/>
              <a:cs typeface="Cambria Math"/>
            </a:endParaRPr>
          </a:p>
          <a:p>
            <a:pPr algn="ctr" marR="1082040">
              <a:lnSpc>
                <a:spcPct val="100000"/>
              </a:lnSpc>
              <a:spcBef>
                <a:spcPts val="630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926465">
              <a:lnSpc>
                <a:spcPct val="100000"/>
              </a:lnSpc>
              <a:spcBef>
                <a:spcPts val="545"/>
              </a:spcBef>
            </a:pP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7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2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04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80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algn="ctr" marR="1077595">
              <a:lnSpc>
                <a:spcPct val="100000"/>
              </a:lnSpc>
              <a:spcBef>
                <a:spcPts val="1720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815"/>
              </a:spcBef>
            </a:pPr>
            <a:r>
              <a:rPr dirty="0" sz="1400" spc="-5">
                <a:latin typeface="Times New Roman"/>
                <a:cs typeface="Times New Roman"/>
              </a:rPr>
              <a:t>Substituting into </a:t>
            </a:r>
            <a:r>
              <a:rPr dirty="0" sz="1400" spc="-15">
                <a:latin typeface="Times New Roman"/>
                <a:cs typeface="Times New Roman"/>
              </a:rPr>
              <a:t>[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̿ ̅ </a:t>
            </a:r>
            <a:r>
              <a:rPr dirty="0" sz="1400" i="1">
                <a:latin typeface="Times New Roman"/>
                <a:cs typeface="Times New Roman"/>
              </a:rPr>
              <a:t>y </a:t>
            </a:r>
            <a:r>
              <a:rPr dirty="0" sz="1400">
                <a:latin typeface="Times New Roman"/>
                <a:cs typeface="Times New Roman"/>
              </a:rPr>
              <a:t>]</a:t>
            </a:r>
            <a:r>
              <a:rPr dirty="0" sz="1400" spc="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Arial"/>
                <a:cs typeface="Arial"/>
              </a:rPr>
              <a:t>→</a:t>
            </a:r>
            <a:endParaRPr sz="160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3694557" y="8801861"/>
            <a:ext cx="314325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173276" y="8701277"/>
            <a:ext cx="49510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856865" algn="l"/>
              </a:tabLst>
            </a:pPr>
            <a:r>
              <a:rPr dirty="0" sz="1600" spc="844">
                <a:latin typeface="Cambria Math"/>
                <a:cs typeface="Cambria Math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2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-85">
                <a:latin typeface="Cambria Math"/>
                <a:cs typeface="Cambria Math"/>
              </a:rPr>
              <a:t> </a:t>
            </a:r>
            <a:r>
              <a:rPr dirty="0" sz="1600" spc="-15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̅</a:t>
            </a:r>
            <a:r>
              <a:rPr dirty="0" baseline="-10416" sz="240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         ̿</a:t>
            </a:r>
            <a:r>
              <a:rPr dirty="0" baseline="-10416" sz="240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 </a:t>
            </a:r>
            <a:r>
              <a:rPr dirty="0" baseline="20833" sz="2400">
                <a:latin typeface="Cambria Math"/>
                <a:cs typeface="Cambria Math"/>
              </a:rPr>
              <a:t>  </a:t>
            </a:r>
            <a:r>
              <a:rPr dirty="0" sz="1600">
                <a:latin typeface="Cambria Math"/>
                <a:cs typeface="Cambria Math"/>
              </a:rPr>
              <a:t>    </a:t>
            </a:r>
            <a:r>
              <a:rPr dirty="0" baseline="1736" sz="2400">
                <a:latin typeface="Cambria Math"/>
                <a:cs typeface="Cambria Math"/>
              </a:rPr>
              <a:t>  </a:t>
            </a:r>
            <a:r>
              <a:rPr dirty="0" sz="1600">
                <a:latin typeface="Cambria Math"/>
                <a:cs typeface="Cambria Math"/>
              </a:rPr>
              <a:t>  </a:t>
            </a:r>
            <a:r>
              <a:rPr dirty="0" baseline="1736" sz="2400">
                <a:latin typeface="Cambria Math"/>
                <a:cs typeface="Cambria Math"/>
              </a:rPr>
              <a:t>    </a:t>
            </a:r>
            <a:r>
              <a:rPr dirty="0" sz="1600">
                <a:latin typeface="Cambria Math"/>
                <a:cs typeface="Cambria Math"/>
              </a:rPr>
              <a:t>  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baseline="1736" sz="2400" spc="-15">
                <a:latin typeface="Cambria Math"/>
                <a:cs typeface="Cambria Math"/>
              </a:rPr>
              <a:t>∑</a:t>
            </a:r>
            <a:r>
              <a:rPr dirty="0" baseline="28985" sz="1725" spc="1214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	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2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04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4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2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10510" y="9164573"/>
            <a:ext cx="314325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129080" y="9062465"/>
            <a:ext cx="394335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482090" algn="l"/>
              </a:tabLst>
            </a:pP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 spc="-40">
                <a:latin typeface="Cambria Math"/>
                <a:cs typeface="Cambria Math"/>
              </a:rPr>
              <a:t> </a:t>
            </a:r>
            <a:r>
              <a:rPr dirty="0" sz="1600" spc="-15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̅</a:t>
            </a:r>
            <a:r>
              <a:rPr dirty="0" baseline="-10416" sz="240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   </a:t>
            </a:r>
            <a:r>
              <a:rPr dirty="0" baseline="1736" sz="2400">
                <a:latin typeface="Cambria Math"/>
                <a:cs typeface="Cambria Math"/>
              </a:rPr>
              <a:t>  </a:t>
            </a:r>
            <a:r>
              <a:rPr dirty="0" sz="1600">
                <a:latin typeface="Cambria Math"/>
                <a:cs typeface="Cambria Math"/>
              </a:rPr>
              <a:t>  </a:t>
            </a:r>
            <a:r>
              <a:rPr dirty="0" baseline="1736" sz="2400">
                <a:latin typeface="Cambria Math"/>
                <a:cs typeface="Cambria Math"/>
              </a:rPr>
              <a:t>    </a:t>
            </a:r>
            <a:r>
              <a:rPr dirty="0" sz="1600">
                <a:latin typeface="Cambria Math"/>
                <a:cs typeface="Cambria Math"/>
              </a:rPr>
              <a:t>   </a:t>
            </a:r>
            <a:r>
              <a:rPr dirty="0" sz="1600" spc="85">
                <a:latin typeface="Cambria Math"/>
                <a:cs typeface="Cambria Math"/>
              </a:rPr>
              <a:t> </a:t>
            </a:r>
            <a:r>
              <a:rPr dirty="0" baseline="1736" sz="2400" spc="-7">
                <a:latin typeface="Cambria Math"/>
                <a:cs typeface="Cambria Math"/>
              </a:rPr>
              <a:t>∑</a:t>
            </a:r>
            <a:r>
              <a:rPr dirty="0" baseline="28985" sz="1725" spc="1207">
                <a:latin typeface="Cambria Math"/>
                <a:cs typeface="Cambria Math"/>
              </a:rPr>
              <a:t> </a:t>
            </a:r>
            <a:r>
              <a:rPr dirty="0" baseline="28985" sz="1725" spc="-7">
                <a:latin typeface="Cambria Math"/>
                <a:cs typeface="Cambria Math"/>
              </a:rPr>
              <a:t>	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736" sz="2400" spc="472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04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65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4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 spc="127">
                <a:latin typeface="Cambria Math"/>
                <a:cs typeface="Cambria Math"/>
              </a:rPr>
              <a:t> </a:t>
            </a:r>
            <a:r>
              <a:rPr dirty="0" sz="1600" spc="300">
                <a:latin typeface="Cambria Math"/>
                <a:cs typeface="Cambria Math"/>
              </a:rPr>
              <a:t> </a:t>
            </a:r>
            <a:r>
              <a:rPr dirty="0" sz="1600" spc="31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511422" y="9525710"/>
            <a:ext cx="31623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520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29080" y="9345879"/>
            <a:ext cx="304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19097" sz="2400" spc="-15">
                <a:latin typeface="Cambria Math"/>
                <a:cs typeface="Cambria Math"/>
              </a:rPr>
              <a:t>∑</a:t>
            </a: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72286" y="9525710"/>
            <a:ext cx="314325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595374" y="9423603"/>
            <a:ext cx="33267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2251710" algn="l"/>
              </a:tabLst>
            </a:pP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04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4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sz="1600" spc="400">
                <a:latin typeface="Cambria Math"/>
                <a:cs typeface="Cambria Math"/>
              </a:rPr>
              <a:t>   </a:t>
            </a:r>
            <a:r>
              <a:rPr dirty="0" sz="1600" spc="5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baseline="1736" sz="2400" spc="-15">
                <a:latin typeface="Cambria Math"/>
                <a:cs typeface="Cambria Math"/>
              </a:rPr>
              <a:t>∑</a:t>
            </a:r>
            <a:r>
              <a:rPr dirty="0" baseline="28985" sz="1725" spc="1214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	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04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1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2450" y="439419"/>
            <a:ext cx="2971800" cy="894080"/>
          </a:xfrm>
          <a:custGeom>
            <a:avLst/>
            <a:gdLst/>
            <a:ahLst/>
            <a:cxnLst/>
            <a:rect l="l" t="t" r="r" b="b"/>
            <a:pathLst>
              <a:path w="2971800" h="894080">
                <a:moveTo>
                  <a:pt x="0" y="894079"/>
                </a:moveTo>
                <a:lnTo>
                  <a:pt x="2971800" y="894079"/>
                </a:lnTo>
                <a:lnTo>
                  <a:pt x="2971800" y="0"/>
                </a:lnTo>
                <a:lnTo>
                  <a:pt x="0" y="0"/>
                </a:lnTo>
                <a:lnTo>
                  <a:pt x="0" y="894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1763" y="419200"/>
            <a:ext cx="2775585" cy="8597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5080" indent="-635">
              <a:lnSpc>
                <a:spcPct val="130400"/>
              </a:lnSpc>
              <a:spcBef>
                <a:spcPts val="9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Two: Solution </a:t>
            </a:r>
            <a:r>
              <a:rPr dirty="0" sz="1400" i="1">
                <a:latin typeface="Lucida Calligraphy"/>
                <a:cs typeface="Lucida Calligraphy"/>
              </a:rPr>
              <a:t>of  </a:t>
            </a:r>
            <a:r>
              <a:rPr dirty="0" sz="1400" spc="-5" i="1">
                <a:latin typeface="Lucida Calligraphy"/>
                <a:cs typeface="Lucida Calligraphy"/>
              </a:rPr>
              <a:t>Differential Equations Using  Power Series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421629" y="2758186"/>
            <a:ext cx="16065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1544760"/>
            <a:ext cx="3312795" cy="1414780"/>
          </a:xfrm>
          <a:prstGeom prst="rect">
            <a:avLst/>
          </a:prstGeom>
        </p:spPr>
        <p:txBody>
          <a:bodyPr wrap="square" lIns="0" tIns="1206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0"/>
              </a:spcBef>
            </a:pP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-165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̿</a:t>
            </a:r>
            <a:r>
              <a:rPr dirty="0" sz="1600">
                <a:latin typeface="Cambria Math"/>
                <a:cs typeface="Cambria Math"/>
              </a:rPr>
              <a:t> ̅</a:t>
            </a:r>
            <a:r>
              <a:rPr dirty="0" sz="1600" spc="265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̅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endParaRPr baseline="-14492" sz="1725">
              <a:latin typeface="Cambria Math"/>
              <a:cs typeface="Cambria Math"/>
            </a:endParaRPr>
          </a:p>
          <a:p>
            <a:pPr algn="ctr" marR="772160">
              <a:lnSpc>
                <a:spcPct val="100000"/>
              </a:lnSpc>
              <a:spcBef>
                <a:spcPts val="615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926465">
              <a:lnSpc>
                <a:spcPct val="100000"/>
              </a:lnSpc>
              <a:spcBef>
                <a:spcPts val="550"/>
              </a:spcBef>
            </a:pP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7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2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04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80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endParaRPr baseline="28985" sz="1725">
              <a:latin typeface="Cambria Math"/>
              <a:cs typeface="Cambria Math"/>
            </a:endParaRPr>
          </a:p>
          <a:p>
            <a:pPr algn="ctr" marR="767715">
              <a:lnSpc>
                <a:spcPct val="100000"/>
              </a:lnSpc>
              <a:spcBef>
                <a:spcPts val="1720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marL="1198245">
              <a:lnSpc>
                <a:spcPct val="100000"/>
              </a:lnSpc>
              <a:tabLst>
                <a:tab pos="3056255" algn="l"/>
              </a:tabLst>
            </a:pPr>
            <a:r>
              <a:rPr dirty="0" sz="1150" spc="810">
                <a:latin typeface="Cambria Math"/>
                <a:cs typeface="Cambria Math"/>
              </a:rPr>
              <a:t> </a:t>
            </a:r>
            <a:r>
              <a:rPr dirty="0" sz="1150" spc="810">
                <a:latin typeface="Cambria Math"/>
                <a:cs typeface="Cambria Math"/>
              </a:rPr>
              <a:t>	</a:t>
            </a: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29080" y="2903469"/>
            <a:ext cx="5304790" cy="570928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926465">
              <a:lnSpc>
                <a:spcPct val="100000"/>
              </a:lnSpc>
              <a:spcBef>
                <a:spcPts val="885"/>
              </a:spcBef>
            </a:pP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75">
                <a:latin typeface="Cambria Math"/>
                <a:cs typeface="Cambria Math"/>
              </a:rPr>
              <a:t> </a:t>
            </a:r>
            <a:r>
              <a:rPr dirty="0" sz="1600" spc="1060">
                <a:latin typeface="Cambria Math"/>
                <a:cs typeface="Cambria Math"/>
              </a:rPr>
              <a:t>∑</a:t>
            </a:r>
            <a:r>
              <a:rPr dirty="0" sz="1600" spc="1060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163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82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endParaRPr baseline="28985" sz="1725">
              <a:latin typeface="Cambria Math"/>
              <a:cs typeface="Cambria Math"/>
            </a:endParaRPr>
          </a:p>
          <a:p>
            <a:pPr marL="1123950">
              <a:lnSpc>
                <a:spcPct val="100000"/>
              </a:lnSpc>
              <a:spcBef>
                <a:spcPts val="1720"/>
              </a:spcBef>
              <a:tabLst>
                <a:tab pos="2981960" algn="l"/>
                <a:tab pos="4230370" algn="l"/>
              </a:tabLst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	</a:t>
            </a: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	</a:t>
            </a: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926465">
              <a:lnSpc>
                <a:spcPct val="100000"/>
              </a:lnSpc>
              <a:spcBef>
                <a:spcPts val="980"/>
              </a:spcBef>
            </a:pP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2700" marR="6350">
              <a:lnSpc>
                <a:spcPct val="144300"/>
              </a:lnSpc>
              <a:spcBef>
                <a:spcPts val="455"/>
              </a:spcBef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sz="1400" i="1">
                <a:latin typeface="Times New Roman"/>
                <a:cs typeface="Times New Roman"/>
              </a:rPr>
              <a:t>y</a:t>
            </a:r>
            <a:r>
              <a:rPr dirty="0" baseline="-12345" sz="1350">
                <a:latin typeface="Times New Roman"/>
                <a:cs typeface="Times New Roman"/>
              </a:rPr>
              <a:t>1 </a:t>
            </a:r>
            <a:r>
              <a:rPr dirty="0" sz="1400">
                <a:latin typeface="Times New Roman"/>
                <a:cs typeface="Times New Roman"/>
              </a:rPr>
              <a:t>is a </a:t>
            </a:r>
            <a:r>
              <a:rPr dirty="0" sz="1400" spc="-5">
                <a:latin typeface="Times New Roman"/>
                <a:cs typeface="Times New Roman"/>
              </a:rPr>
              <a:t>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DE,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terms times </a:t>
            </a:r>
            <a:r>
              <a:rPr dirty="0" sz="1400">
                <a:latin typeface="Times New Roman"/>
                <a:cs typeface="Times New Roman"/>
              </a:rPr>
              <a:t>( ) above </a:t>
            </a:r>
            <a:r>
              <a:rPr dirty="0" sz="1400" spc="-5">
                <a:latin typeface="Times New Roman"/>
                <a:cs typeface="Times New Roman"/>
              </a:rPr>
              <a:t>equal 0, and  we have:</a:t>
            </a:r>
            <a:endParaRPr sz="1400">
              <a:latin typeface="Times New Roman"/>
              <a:cs typeface="Times New Roman"/>
            </a:endParaRPr>
          </a:p>
          <a:p>
            <a:pPr marL="1270000">
              <a:lnSpc>
                <a:spcPct val="100000"/>
              </a:lnSpc>
              <a:spcBef>
                <a:spcPts val="515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sz="1600" spc="-15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̅</a:t>
            </a:r>
            <a:r>
              <a:rPr dirty="0" sz="1600" spc="5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59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97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endParaRPr baseline="28985" sz="1725">
              <a:latin typeface="Cambria Math"/>
              <a:cs typeface="Cambria Math"/>
            </a:endParaRPr>
          </a:p>
          <a:p>
            <a:pPr marL="1195070">
              <a:lnSpc>
                <a:spcPct val="100000"/>
              </a:lnSpc>
              <a:spcBef>
                <a:spcPts val="1720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500">
              <a:latin typeface="Times New Roman"/>
              <a:cs typeface="Times New Roman"/>
            </a:endParaRPr>
          </a:p>
          <a:p>
            <a:pPr marL="1198245">
              <a:lnSpc>
                <a:spcPct val="100000"/>
              </a:lnSpc>
              <a:spcBef>
                <a:spcPts val="5"/>
              </a:spcBef>
              <a:tabLst>
                <a:tab pos="3056255" algn="l"/>
                <a:tab pos="4304665" algn="l"/>
              </a:tabLst>
            </a:pPr>
            <a:r>
              <a:rPr dirty="0" sz="1150" spc="810">
                <a:latin typeface="Cambria Math"/>
                <a:cs typeface="Cambria Math"/>
              </a:rPr>
              <a:t> </a:t>
            </a:r>
            <a:r>
              <a:rPr dirty="0" sz="1150" spc="810">
                <a:latin typeface="Cambria Math"/>
                <a:cs typeface="Cambria Math"/>
              </a:rPr>
              <a:t>	</a:t>
            </a:r>
            <a:r>
              <a:rPr dirty="0" sz="1150" spc="810">
                <a:latin typeface="Cambria Math"/>
                <a:cs typeface="Cambria Math"/>
              </a:rPr>
              <a:t> </a:t>
            </a:r>
            <a:r>
              <a:rPr dirty="0" sz="1150" spc="810">
                <a:latin typeface="Cambria Math"/>
                <a:cs typeface="Cambria Math"/>
              </a:rPr>
              <a:t>	</a:t>
            </a: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926465">
              <a:lnSpc>
                <a:spcPct val="100000"/>
              </a:lnSpc>
              <a:spcBef>
                <a:spcPts val="775"/>
              </a:spcBef>
            </a:pP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75">
                <a:latin typeface="Cambria Math"/>
                <a:cs typeface="Cambria Math"/>
              </a:rPr>
              <a:t> </a:t>
            </a:r>
            <a:r>
              <a:rPr dirty="0" sz="1600" spc="1060">
                <a:latin typeface="Cambria Math"/>
                <a:cs typeface="Cambria Math"/>
              </a:rPr>
              <a:t>∑</a:t>
            </a:r>
            <a:r>
              <a:rPr dirty="0" sz="1600" spc="1060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163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73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82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endParaRPr baseline="28985" sz="1725">
              <a:latin typeface="Cambria Math"/>
              <a:cs typeface="Cambria Math"/>
            </a:endParaRPr>
          </a:p>
          <a:p>
            <a:pPr marL="1123950">
              <a:lnSpc>
                <a:spcPct val="100000"/>
              </a:lnSpc>
              <a:spcBef>
                <a:spcPts val="1720"/>
              </a:spcBef>
              <a:tabLst>
                <a:tab pos="2981960" algn="l"/>
                <a:tab pos="4230370" algn="l"/>
              </a:tabLst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	</a:t>
            </a: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	</a:t>
            </a: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300">
              <a:latin typeface="Times New Roman"/>
              <a:cs typeface="Times New Roman"/>
            </a:endParaRPr>
          </a:p>
          <a:p>
            <a:pPr marL="926465">
              <a:lnSpc>
                <a:spcPct val="100000"/>
              </a:lnSpc>
              <a:spcBef>
                <a:spcPts val="980"/>
              </a:spcBef>
            </a:pP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15"/>
              </a:spcBef>
            </a:pPr>
            <a:r>
              <a:rPr dirty="0" sz="1400" spc="-5">
                <a:latin typeface="Times New Roman"/>
                <a:cs typeface="Times New Roman"/>
              </a:rPr>
              <a:t>Combining the first three </a:t>
            </a:r>
            <a:r>
              <a:rPr dirty="0" sz="1400" spc="-10">
                <a:latin typeface="Times New Roman"/>
                <a:cs typeface="Times New Roman"/>
              </a:rPr>
              <a:t>sums </a:t>
            </a:r>
            <a:r>
              <a:rPr dirty="0" sz="140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shifting the last one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letting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6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 leads</a:t>
            </a:r>
            <a:r>
              <a:rPr dirty="0" sz="1400" spc="-10">
                <a:latin typeface="Times New Roman"/>
                <a:cs typeface="Times New Roman"/>
              </a:rPr>
              <a:t> to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R="1166495">
              <a:lnSpc>
                <a:spcPct val="100000"/>
              </a:lnSpc>
              <a:spcBef>
                <a:spcPts val="5"/>
              </a:spcBef>
              <a:tabLst>
                <a:tab pos="1453515" algn="l"/>
              </a:tabLst>
            </a:pPr>
            <a:r>
              <a:rPr dirty="0" sz="1150" spc="810">
                <a:latin typeface="Cambria Math"/>
                <a:cs typeface="Cambria Math"/>
              </a:rPr>
              <a:t> </a:t>
            </a:r>
            <a:r>
              <a:rPr dirty="0" sz="1150" spc="810">
                <a:latin typeface="Cambria Math"/>
                <a:cs typeface="Cambria Math"/>
              </a:rPr>
              <a:t>	</a:t>
            </a: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75"/>
              </a:spcBef>
            </a:pP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sz="1600" spc="-15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̅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990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70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585">
                <a:latin typeface="Cambria Math"/>
                <a:cs typeface="Cambria Math"/>
              </a:rPr>
              <a:t> </a:t>
            </a:r>
            <a:r>
              <a:rPr dirty="0" baseline="-14492" sz="1725" spc="869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142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585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195070">
              <a:lnSpc>
                <a:spcPct val="100000"/>
              </a:lnSpc>
              <a:spcBef>
                <a:spcPts val="1720"/>
              </a:spcBef>
              <a:tabLst>
                <a:tab pos="2656840" algn="l"/>
              </a:tabLst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	</a:t>
            </a:r>
            <a:r>
              <a:rPr dirty="0" sz="1150" spc="380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algn="ctr" marR="1316355">
              <a:lnSpc>
                <a:spcPct val="100000"/>
              </a:lnSpc>
              <a:spcBef>
                <a:spcPts val="600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sz="1600" spc="-15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̅</a:t>
            </a:r>
            <a:r>
              <a:rPr dirty="0" sz="1600" spc="235">
                <a:latin typeface="Cambria Math"/>
                <a:cs typeface="Cambria Math"/>
              </a:rPr>
              <a:t> </a:t>
            </a:r>
            <a:r>
              <a:rPr dirty="0" sz="1600" spc="1000">
                <a:latin typeface="Cambria Math"/>
                <a:cs typeface="Cambria Math"/>
              </a:rPr>
              <a:t>∑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484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570">
                <a:latin typeface="Cambria Math"/>
                <a:cs typeface="Cambria Math"/>
              </a:rPr>
              <a:t> </a:t>
            </a:r>
            <a:r>
              <a:rPr dirty="0" baseline="-14492" sz="1725" spc="532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9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5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585">
                <a:latin typeface="Cambria Math"/>
                <a:cs typeface="Cambria Math"/>
              </a:rPr>
              <a:t> </a:t>
            </a:r>
            <a:r>
              <a:rPr dirty="0" baseline="-14492" sz="1725" spc="869">
                <a:latin typeface="Cambria Math"/>
                <a:cs typeface="Cambria Math"/>
              </a:rPr>
              <a:t> </a:t>
            </a:r>
            <a:r>
              <a:rPr dirty="0" baseline="-14492" sz="1725" spc="712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585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-8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1311910">
              <a:lnSpc>
                <a:spcPct val="100000"/>
              </a:lnSpc>
              <a:spcBef>
                <a:spcPts val="1725"/>
              </a:spcBef>
            </a:pPr>
            <a:r>
              <a:rPr dirty="0" sz="1150" spc="390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8746997"/>
            <a:ext cx="120650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Since</a:t>
            </a:r>
            <a:r>
              <a:rPr dirty="0" sz="1600" spc="5">
                <a:latin typeface="Times New Roman"/>
                <a:cs typeface="Times New Roman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34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endParaRPr baseline="-14492" sz="1725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862198" y="8682990"/>
            <a:ext cx="11239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2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56686" y="8655557"/>
            <a:ext cx="272415" cy="170180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950" spc="459">
                <a:latin typeface="Cambria Math"/>
                <a:cs typeface="Cambria Math"/>
              </a:rPr>
              <a:t> </a:t>
            </a:r>
            <a:r>
              <a:rPr dirty="0" sz="950" spc="490">
                <a:latin typeface="Cambria Math"/>
                <a:cs typeface="Cambria Math"/>
              </a:rPr>
              <a:t> </a:t>
            </a:r>
            <a:r>
              <a:rPr dirty="0" sz="950" spc="350">
                <a:latin typeface="Cambria Math"/>
                <a:cs typeface="Cambria Math"/>
              </a:rPr>
              <a:t> </a:t>
            </a:r>
            <a:endParaRPr sz="95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874898" y="8905240"/>
            <a:ext cx="346075" cy="0"/>
          </a:xfrm>
          <a:custGeom>
            <a:avLst/>
            <a:gdLst/>
            <a:ahLst/>
            <a:cxnLst/>
            <a:rect l="l" t="t" r="r" b="b"/>
            <a:pathLst>
              <a:path w="346075" h="0">
                <a:moveTo>
                  <a:pt x="0" y="0"/>
                </a:moveTo>
                <a:lnTo>
                  <a:pt x="345948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2397379" y="8669273"/>
            <a:ext cx="304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19097" sz="2400" spc="-15">
                <a:latin typeface="Cambria Math"/>
                <a:cs typeface="Cambria Math"/>
              </a:rPr>
              <a:t>∑</a:t>
            </a: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540635" y="8905493"/>
            <a:ext cx="683895" cy="201295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baseline="21739" sz="1725" spc="757">
                <a:latin typeface="Cambria Math"/>
                <a:cs typeface="Cambria Math"/>
              </a:rPr>
              <a:t> </a:t>
            </a:r>
            <a:r>
              <a:rPr dirty="0" baseline="21739" sz="1725" spc="869">
                <a:latin typeface="Cambria Math"/>
                <a:cs typeface="Cambria Math"/>
              </a:rPr>
              <a:t> </a:t>
            </a:r>
            <a:r>
              <a:rPr dirty="0" baseline="21739" sz="1725" spc="615">
                <a:latin typeface="Cambria Math"/>
                <a:cs typeface="Cambria Math"/>
              </a:rPr>
              <a:t> </a:t>
            </a:r>
            <a:r>
              <a:rPr dirty="0" baseline="21739" sz="1725" spc="60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65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09670" y="8746997"/>
            <a:ext cx="87820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18795" algn="l"/>
              </a:tabLst>
            </a:pPr>
            <a:r>
              <a:rPr dirty="0" sz="1600" spc="-5">
                <a:latin typeface="Arial"/>
                <a:cs typeface="Arial"/>
              </a:rPr>
              <a:t>→</a:t>
            </a:r>
            <a:r>
              <a:rPr dirty="0" sz="1600" spc="50">
                <a:latin typeface="Arial"/>
                <a:cs typeface="Arial"/>
              </a:rPr>
              <a:t> </a:t>
            </a:r>
            <a:r>
              <a:rPr dirty="0" sz="1600">
                <a:latin typeface="Cambria Math"/>
                <a:cs typeface="Cambria Math"/>
              </a:rPr>
              <a:t>̅	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38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694301" y="8636050"/>
            <a:ext cx="615315" cy="470534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sz="1150" spc="475">
                <a:latin typeface="Cambria Math"/>
                <a:cs typeface="Cambria Math"/>
              </a:rPr>
              <a:t> </a:t>
            </a:r>
            <a:r>
              <a:rPr dirty="0" baseline="23391" sz="1425" spc="690">
                <a:latin typeface="Cambria Math"/>
                <a:cs typeface="Cambria Math"/>
              </a:rPr>
              <a:t> </a:t>
            </a:r>
            <a:endParaRPr baseline="23391" sz="1425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65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707001" y="8905240"/>
            <a:ext cx="594995" cy="0"/>
          </a:xfrm>
          <a:custGeom>
            <a:avLst/>
            <a:gdLst/>
            <a:ahLst/>
            <a:cxnLst/>
            <a:rect l="l" t="t" r="r" b="b"/>
            <a:pathLst>
              <a:path w="594995" h="0">
                <a:moveTo>
                  <a:pt x="0" y="0"/>
                </a:moveTo>
                <a:lnTo>
                  <a:pt x="594664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4229480" y="8669273"/>
            <a:ext cx="304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-19097" sz="2400" spc="-15">
                <a:latin typeface="Cambria Math"/>
                <a:cs typeface="Cambria Math"/>
              </a:rPr>
              <a:t>∑</a:t>
            </a: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566286" y="8849105"/>
            <a:ext cx="1120775" cy="201295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  <a:tabLst>
                <a:tab pos="503555" algn="l"/>
                <a:tab pos="818515" algn="l"/>
              </a:tabLst>
            </a:pPr>
            <a:r>
              <a:rPr dirty="0" baseline="2415" sz="1725" spc="615">
                <a:latin typeface="Cambria Math"/>
                <a:cs typeface="Cambria Math"/>
              </a:rPr>
              <a:t> </a:t>
            </a:r>
            <a:r>
              <a:rPr dirty="0" baseline="2415" sz="1725" spc="615">
                <a:latin typeface="Cambria Math"/>
                <a:cs typeface="Cambria Math"/>
              </a:rPr>
              <a:t>	</a:t>
            </a:r>
            <a:r>
              <a:rPr dirty="0" baseline="2415" sz="1725" spc="615">
                <a:latin typeface="Cambria Math"/>
                <a:cs typeface="Cambria Math"/>
              </a:rPr>
              <a:t> </a:t>
            </a:r>
            <a:r>
              <a:rPr dirty="0" baseline="2415" sz="1725" spc="615">
                <a:latin typeface="Cambria Math"/>
                <a:cs typeface="Cambria Math"/>
              </a:rPr>
              <a:t>	</a:t>
            </a: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29080" y="9192005"/>
            <a:ext cx="31978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Thus substituting </a:t>
            </a:r>
            <a:r>
              <a:rPr dirty="0" baseline="-13227" sz="1575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and </a:t>
            </a:r>
            <a:r>
              <a:rPr dirty="0" sz="1600">
                <a:latin typeface="Cambria Math"/>
                <a:cs typeface="Cambria Math"/>
              </a:rPr>
              <a:t>̅</a:t>
            </a:r>
            <a:r>
              <a:rPr dirty="0" baseline="-13227" sz="1575">
                <a:latin typeface="Times New Roman"/>
                <a:cs typeface="Times New Roman"/>
              </a:rPr>
              <a:t>1 </a:t>
            </a:r>
            <a:r>
              <a:rPr dirty="0" sz="1600" spc="-5">
                <a:latin typeface="Times New Roman"/>
                <a:cs typeface="Times New Roman"/>
              </a:rPr>
              <a:t>into</a:t>
            </a:r>
            <a:r>
              <a:rPr dirty="0" sz="1600" spc="-2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eq.(7):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2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2450" y="439419"/>
            <a:ext cx="2971800" cy="894080"/>
          </a:xfrm>
          <a:custGeom>
            <a:avLst/>
            <a:gdLst/>
            <a:ahLst/>
            <a:cxnLst/>
            <a:rect l="l" t="t" r="r" b="b"/>
            <a:pathLst>
              <a:path w="2971800" h="894080">
                <a:moveTo>
                  <a:pt x="0" y="894079"/>
                </a:moveTo>
                <a:lnTo>
                  <a:pt x="2971800" y="894079"/>
                </a:lnTo>
                <a:lnTo>
                  <a:pt x="2971800" y="0"/>
                </a:lnTo>
                <a:lnTo>
                  <a:pt x="0" y="0"/>
                </a:lnTo>
                <a:lnTo>
                  <a:pt x="0" y="894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1763" y="419200"/>
            <a:ext cx="2775585" cy="8597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5080" indent="-635">
              <a:lnSpc>
                <a:spcPct val="130400"/>
              </a:lnSpc>
              <a:spcBef>
                <a:spcPts val="9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Two: Solution </a:t>
            </a:r>
            <a:r>
              <a:rPr dirty="0" sz="1400" i="1">
                <a:latin typeface="Lucida Calligraphy"/>
                <a:cs typeface="Lucida Calligraphy"/>
              </a:rPr>
              <a:t>of  </a:t>
            </a:r>
            <a:r>
              <a:rPr dirty="0" sz="1400" spc="-5" i="1">
                <a:latin typeface="Lucida Calligraphy"/>
                <a:cs typeface="Lucida Calligraphy"/>
              </a:rPr>
              <a:t>Differential Equations Using  Power Series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50594" y="1308252"/>
            <a:ext cx="1189990" cy="607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310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endParaRPr baseline="28985" sz="1725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590">
                <a:latin typeface="Cambria Math"/>
                <a:cs typeface="Cambria Math"/>
              </a:rPr>
              <a:t> </a:t>
            </a:r>
            <a:r>
              <a:rPr dirty="0" sz="1600" spc="100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baseline="24154" sz="1725" spc="615">
                <a:latin typeface="Cambria Math"/>
                <a:cs typeface="Cambria Math"/>
              </a:rPr>
              <a:t> </a:t>
            </a:r>
            <a:endParaRPr baseline="24154" sz="1725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463294" y="1668271"/>
            <a:ext cx="1172845" cy="0"/>
          </a:xfrm>
          <a:custGeom>
            <a:avLst/>
            <a:gdLst/>
            <a:ahLst/>
            <a:cxnLst/>
            <a:rect l="l" t="t" r="r" b="b"/>
            <a:pathLst>
              <a:path w="1172845" h="0">
                <a:moveTo>
                  <a:pt x="0" y="0"/>
                </a:moveTo>
                <a:lnTo>
                  <a:pt x="1172260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1214284"/>
            <a:ext cx="314325" cy="81280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95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550"/>
              </a:spcBef>
            </a:pPr>
            <a:r>
              <a:rPr dirty="0" sz="1600" spc="980">
                <a:latin typeface="Cambria Math"/>
                <a:cs typeface="Cambria Math"/>
              </a:rPr>
              <a:t>∑</a:t>
            </a:r>
            <a:endParaRPr sz="16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86810" y="1281429"/>
            <a:ext cx="546100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baseline="-20833" sz="2400" spc="794">
                <a:latin typeface="Cambria Math"/>
                <a:cs typeface="Cambria Math"/>
              </a:rPr>
              <a:t> </a:t>
            </a:r>
            <a:r>
              <a:rPr dirty="0" baseline="-20833" sz="2400" spc="869">
                <a:latin typeface="Cambria Math"/>
                <a:cs typeface="Cambria Math"/>
              </a:rPr>
              <a:t> </a:t>
            </a: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668651" y="1647189"/>
            <a:ext cx="102044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baseline="38194" sz="2400" spc="1260">
                <a:latin typeface="Cambria Math"/>
                <a:cs typeface="Cambria Math"/>
              </a:rPr>
              <a:t> </a:t>
            </a:r>
            <a:r>
              <a:rPr dirty="0" baseline="38194" sz="2400" spc="112">
                <a:latin typeface="Cambria Math"/>
                <a:cs typeface="Cambria Math"/>
              </a:rPr>
              <a:t> </a:t>
            </a:r>
            <a:r>
              <a:rPr dirty="0" baseline="38194" sz="2400" spc="1470">
                <a:latin typeface="Cambria Math"/>
                <a:cs typeface="Cambria Math"/>
              </a:rPr>
              <a:t>∑ </a:t>
            </a:r>
            <a:r>
              <a:rPr dirty="0" baseline="38194" sz="2400" spc="-22">
                <a:latin typeface="Cambria Math"/>
                <a:cs typeface="Cambria Math"/>
              </a:rPr>
              <a:t> 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sz="1600" spc="100">
                <a:latin typeface="Cambria Math"/>
                <a:cs typeface="Cambria Math"/>
              </a:rPr>
              <a:t> 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baseline="24154" sz="1725" spc="615">
                <a:latin typeface="Cambria Math"/>
                <a:cs typeface="Cambria Math"/>
              </a:rPr>
              <a:t> </a:t>
            </a:r>
            <a:endParaRPr baseline="24154" sz="1725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199510" y="1668271"/>
            <a:ext cx="529590" cy="0"/>
          </a:xfrm>
          <a:custGeom>
            <a:avLst/>
            <a:gdLst/>
            <a:ahLst/>
            <a:cxnLst/>
            <a:rect l="l" t="t" r="r" b="b"/>
            <a:pathLst>
              <a:path w="529589" h="0">
                <a:moveTo>
                  <a:pt x="0" y="0"/>
                </a:moveTo>
                <a:lnTo>
                  <a:pt x="529132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2939923" y="1264665"/>
            <a:ext cx="160655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865247" y="1825498"/>
            <a:ext cx="314325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61613" y="1510029"/>
            <a:ext cx="633095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endParaRPr baseline="28985" sz="1725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450594" y="2873400"/>
            <a:ext cx="1686560" cy="60769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baseline="1736" sz="2400" spc="31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736" sz="2400" spc="315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42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endParaRPr baseline="28985" sz="1725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9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605">
                <a:latin typeface="Cambria Math"/>
                <a:cs typeface="Cambria Math"/>
              </a:rPr>
              <a:t> </a:t>
            </a:r>
            <a:r>
              <a:rPr dirty="0" sz="1600" spc="10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baseline="24154" sz="1725" spc="615">
                <a:latin typeface="Cambria Math"/>
                <a:cs typeface="Cambria Math"/>
              </a:rPr>
              <a:t> </a:t>
            </a:r>
            <a:endParaRPr baseline="24154" sz="1725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1463294" y="3233419"/>
            <a:ext cx="1669414" cy="0"/>
          </a:xfrm>
          <a:custGeom>
            <a:avLst/>
            <a:gdLst/>
            <a:ahLst/>
            <a:cxnLst/>
            <a:rect l="l" t="t" r="r" b="b"/>
            <a:pathLst>
              <a:path w="1669414" h="0">
                <a:moveTo>
                  <a:pt x="0" y="0"/>
                </a:moveTo>
                <a:lnTo>
                  <a:pt x="1669033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29080" y="2779432"/>
            <a:ext cx="314325" cy="81280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algn="ctr">
              <a:lnSpc>
                <a:spcPct val="100000"/>
              </a:lnSpc>
              <a:spcBef>
                <a:spcPts val="495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algn="ctr">
              <a:lnSpc>
                <a:spcPct val="100000"/>
              </a:lnSpc>
              <a:spcBef>
                <a:spcPts val="550"/>
              </a:spcBef>
            </a:pPr>
            <a:r>
              <a:rPr dirty="0" sz="1600" spc="980">
                <a:latin typeface="Cambria Math"/>
                <a:cs typeface="Cambria Math"/>
              </a:rPr>
              <a:t>∑</a:t>
            </a:r>
            <a:endParaRPr sz="16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5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043429" y="1996096"/>
            <a:ext cx="2487295" cy="103505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algn="ctr" marR="1811655">
              <a:lnSpc>
                <a:spcPct val="100000"/>
              </a:lnSpc>
              <a:spcBef>
                <a:spcPts val="495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600" spc="1060">
                <a:latin typeface="Cambria Math"/>
                <a:cs typeface="Cambria Math"/>
              </a:rPr>
              <a:t>∑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484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532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9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5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585">
                <a:latin typeface="Cambria Math"/>
                <a:cs typeface="Cambria Math"/>
              </a:rPr>
              <a:t> </a:t>
            </a:r>
            <a:r>
              <a:rPr dirty="0" baseline="-14492" sz="1725" spc="869">
                <a:latin typeface="Cambria Math"/>
                <a:cs typeface="Cambria Math"/>
              </a:rPr>
              <a:t> </a:t>
            </a:r>
            <a:r>
              <a:rPr dirty="0" baseline="-14492" sz="1725" spc="712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585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algn="ctr" marR="1807210">
              <a:lnSpc>
                <a:spcPct val="100000"/>
              </a:lnSpc>
              <a:spcBef>
                <a:spcPts val="1720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algn="r" marR="321945">
              <a:lnSpc>
                <a:spcPct val="100000"/>
              </a:lnSpc>
              <a:spcBef>
                <a:spcPts val="600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165475" y="2975098"/>
            <a:ext cx="3113405" cy="616585"/>
          </a:xfrm>
          <a:prstGeom prst="rect">
            <a:avLst/>
          </a:prstGeom>
        </p:spPr>
        <p:txBody>
          <a:bodyPr wrap="square" lIns="0" tIns="11239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4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600" spc="1000">
                <a:latin typeface="Cambria Math"/>
                <a:cs typeface="Cambria Math"/>
              </a:rPr>
              <a:t>∑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484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532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9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70">
                <a:latin typeface="Cambria Math"/>
                <a:cs typeface="Cambria Math"/>
              </a:rPr>
              <a:t> </a:t>
            </a:r>
            <a:r>
              <a:rPr dirty="0" baseline="-14492" sz="1725" spc="585">
                <a:latin typeface="Cambria Math"/>
                <a:cs typeface="Cambria Math"/>
              </a:rPr>
              <a:t> </a:t>
            </a:r>
            <a:r>
              <a:rPr dirty="0" baseline="-14492" sz="1725" spc="869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569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831215">
              <a:lnSpc>
                <a:spcPct val="100000"/>
              </a:lnSpc>
              <a:spcBef>
                <a:spcPts val="1720"/>
              </a:spcBef>
            </a:pPr>
            <a:r>
              <a:rPr dirty="0" sz="1150" spc="390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912366" y="3768978"/>
            <a:ext cx="10668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38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129080" y="3817747"/>
            <a:ext cx="1471295" cy="269240"/>
          </a:xfrm>
          <a:prstGeom prst="rect">
            <a:avLst/>
          </a:prstGeom>
        </p:spPr>
        <p:txBody>
          <a:bodyPr wrap="square" lIns="0" tIns="374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652">
                <a:latin typeface="Cambria Math"/>
                <a:cs typeface="Cambria Math"/>
              </a:rPr>
              <a:t> 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 </a:t>
            </a:r>
            <a:r>
              <a:rPr dirty="0" sz="1600" spc="-6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50">
                <a:latin typeface="Cambria Math"/>
                <a:cs typeface="Cambria Math"/>
              </a:rPr>
              <a:t> </a:t>
            </a:r>
            <a:r>
              <a:rPr dirty="0" sz="1400" spc="955">
                <a:latin typeface="Cambria Math"/>
                <a:cs typeface="Cambria Math"/>
              </a:rPr>
              <a:t>∑</a:t>
            </a:r>
            <a:r>
              <a:rPr dirty="0" sz="1600" spc="31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674747" y="3680586"/>
            <a:ext cx="234950" cy="26924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405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586863" y="3981322"/>
            <a:ext cx="411480" cy="0"/>
          </a:xfrm>
          <a:custGeom>
            <a:avLst/>
            <a:gdLst/>
            <a:ahLst/>
            <a:cxnLst/>
            <a:rect l="l" t="t" r="r" b="b"/>
            <a:pathLst>
              <a:path w="411480" h="0">
                <a:moveTo>
                  <a:pt x="0" y="0"/>
                </a:moveTo>
                <a:lnTo>
                  <a:pt x="411480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898775" y="3816223"/>
            <a:ext cx="2157730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baseline="-28985" sz="1725" spc="569">
                <a:latin typeface="Cambria Math"/>
                <a:cs typeface="Cambria Math"/>
              </a:rPr>
              <a:t> </a:t>
            </a:r>
            <a:r>
              <a:rPr dirty="0" baseline="-28985" sz="1725" spc="569">
                <a:latin typeface="Cambria Math"/>
                <a:cs typeface="Cambria Math"/>
              </a:rPr>
              <a:t>  </a:t>
            </a:r>
            <a:r>
              <a:rPr dirty="0" baseline="-28985" sz="1725" spc="-195">
                <a:latin typeface="Cambria Math"/>
                <a:cs typeface="Cambria Math"/>
              </a:rPr>
              <a:t> </a:t>
            </a:r>
            <a:r>
              <a:rPr dirty="0" sz="1600" spc="844">
                <a:latin typeface="Cambria Math"/>
                <a:cs typeface="Cambria Math"/>
              </a:rPr>
              <a:t> </a:t>
            </a:r>
            <a:r>
              <a:rPr dirty="0" sz="1600" spc="400">
                <a:latin typeface="Cambria Math"/>
                <a:cs typeface="Cambria Math"/>
              </a:rPr>
              <a:t> </a:t>
            </a:r>
            <a:r>
              <a:rPr dirty="0" baseline="31400" sz="1725" spc="652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434">
                <a:latin typeface="Cambria Math"/>
                <a:cs typeface="Cambria Math"/>
              </a:rPr>
              <a:t> </a:t>
            </a:r>
            <a:r>
              <a:rPr dirty="0" baseline="-14492" sz="1725" spc="179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434">
                <a:latin typeface="Cambria Math"/>
                <a:cs typeface="Cambria Math"/>
              </a:rPr>
              <a:t> </a:t>
            </a:r>
            <a:r>
              <a:rPr dirty="0" baseline="-14492" sz="1725" spc="907">
                <a:latin typeface="Cambria Math"/>
                <a:cs typeface="Cambria Math"/>
              </a:rPr>
              <a:t> </a:t>
            </a:r>
            <a:r>
              <a:rPr dirty="0" baseline="-14492" sz="1725" spc="652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600" spc="495">
                <a:latin typeface="Cambria Math"/>
                <a:cs typeface="Cambria Math"/>
              </a:rPr>
              <a:t> </a:t>
            </a:r>
            <a:r>
              <a:rPr dirty="0" baseline="24154" sz="1725" spc="434">
                <a:latin typeface="Cambria Math"/>
                <a:cs typeface="Cambria Math"/>
              </a:rPr>
              <a:t> </a:t>
            </a:r>
            <a:r>
              <a:rPr dirty="0" baseline="24154" sz="1725" spc="907">
                <a:latin typeface="Cambria Math"/>
                <a:cs typeface="Cambria Math"/>
              </a:rPr>
              <a:t> </a:t>
            </a:r>
            <a:r>
              <a:rPr dirty="0" baseline="24154" sz="1725" spc="569">
                <a:latin typeface="Cambria Math"/>
                <a:cs typeface="Cambria Math"/>
              </a:rPr>
              <a:t> </a:t>
            </a:r>
            <a:r>
              <a:rPr dirty="0" baseline="24154" sz="1725">
                <a:latin typeface="Cambria Math"/>
                <a:cs typeface="Cambria Math"/>
              </a:rPr>
              <a:t> </a:t>
            </a:r>
            <a:r>
              <a:rPr dirty="0" baseline="24154" sz="1725" spc="-9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3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96795" y="3608959"/>
            <a:ext cx="14986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72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29080" y="3896385"/>
            <a:ext cx="4686300" cy="107251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2150">
              <a:latin typeface="Times New Roman"/>
              <a:cs typeface="Times New Roman"/>
            </a:endParaRPr>
          </a:p>
          <a:p>
            <a:pPr marL="1114425">
              <a:lnSpc>
                <a:spcPct val="100000"/>
              </a:lnSpc>
            </a:pPr>
            <a:r>
              <a:rPr dirty="0" baseline="-19323" sz="1725" spc="434">
                <a:latin typeface="Cambria Math"/>
                <a:cs typeface="Cambria Math"/>
              </a:rPr>
              <a:t> </a:t>
            </a:r>
            <a:r>
              <a:rPr dirty="0" baseline="-19323" sz="1725" spc="907">
                <a:latin typeface="Cambria Math"/>
                <a:cs typeface="Cambria Math"/>
              </a:rPr>
              <a:t> </a:t>
            </a:r>
            <a:r>
              <a:rPr dirty="0" baseline="-19323" sz="1725" spc="569">
                <a:latin typeface="Cambria Math"/>
                <a:cs typeface="Cambria Math"/>
              </a:rPr>
              <a:t> </a:t>
            </a:r>
            <a:r>
              <a:rPr dirty="0" baseline="-19323" sz="1725" spc="569">
                <a:latin typeface="Cambria Math"/>
                <a:cs typeface="Cambria Math"/>
              </a:rPr>
              <a:t>  </a:t>
            </a:r>
            <a:r>
              <a:rPr dirty="0" baseline="-19323" sz="1725" spc="-172">
                <a:latin typeface="Cambria Math"/>
                <a:cs typeface="Cambria Math"/>
              </a:rPr>
              <a:t> </a:t>
            </a: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400">
                <a:latin typeface="Cambria Math"/>
                <a:cs typeface="Cambria Math"/>
              </a:rPr>
              <a:t> </a:t>
            </a:r>
            <a:r>
              <a:rPr dirty="0" sz="1600" spc="100">
                <a:latin typeface="Cambria Math"/>
                <a:cs typeface="Cambria Math"/>
              </a:rPr>
              <a:t> </a:t>
            </a:r>
            <a:r>
              <a:rPr dirty="0" sz="1600" spc="31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dirty="0" sz="1600" spc="-5">
                <a:latin typeface="Times New Roman"/>
                <a:cs typeface="Times New Roman"/>
              </a:rPr>
              <a:t>Now set the coefficients of the powers of equal to</a:t>
            </a:r>
            <a:r>
              <a:rPr dirty="0" sz="1600" spc="-204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zero.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92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569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9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3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45">
                <a:latin typeface="Cambria Math"/>
                <a:cs typeface="Cambria Math"/>
              </a:rPr>
              <a:t> </a:t>
            </a:r>
            <a:r>
              <a:rPr dirty="0" sz="1600" spc="-5">
                <a:latin typeface="Arial"/>
                <a:cs typeface="Arial"/>
              </a:rPr>
              <a:t>→</a:t>
            </a:r>
            <a:r>
              <a:rPr dirty="0" sz="1600" spc="10">
                <a:latin typeface="Arial"/>
                <a:cs typeface="Arial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83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29080" y="4993055"/>
            <a:ext cx="342900" cy="470534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400">
              <a:latin typeface="Times New Roman"/>
              <a:cs typeface="Times New Roman"/>
            </a:endParaRPr>
          </a:p>
          <a:p>
            <a:pPr algn="ctr" marL="635">
              <a:lnSpc>
                <a:spcPct val="100000"/>
              </a:lnSpc>
            </a:pP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35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5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sz="1150" spc="390">
                <a:latin typeface="Cambria Math"/>
                <a:cs typeface="Cambria Math"/>
              </a:rPr>
              <a:t> </a:t>
            </a:r>
            <a:r>
              <a:rPr dirty="0" sz="1150" spc="65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baseline="20467" sz="1425" spc="525">
                <a:latin typeface="Cambria Math"/>
                <a:cs typeface="Cambria Math"/>
              </a:rPr>
              <a:t> </a:t>
            </a:r>
            <a:endParaRPr baseline="20467" sz="1425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141780" y="5262244"/>
            <a:ext cx="323215" cy="0"/>
          </a:xfrm>
          <a:custGeom>
            <a:avLst/>
            <a:gdLst/>
            <a:ahLst/>
            <a:cxnLst/>
            <a:rect l="l" t="t" r="r" b="b"/>
            <a:pathLst>
              <a:path w="323215" h="0">
                <a:moveTo>
                  <a:pt x="0" y="0"/>
                </a:moveTo>
                <a:lnTo>
                  <a:pt x="323088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496313" y="5104002"/>
            <a:ext cx="1648460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5">
                <a:latin typeface="Cambria Math"/>
                <a:cs typeface="Cambria Math"/>
              </a:rPr>
              <a:t> </a:t>
            </a:r>
            <a:r>
              <a:rPr dirty="0" sz="1600" spc="484">
                <a:latin typeface="Cambria Math"/>
                <a:cs typeface="Cambria Math"/>
              </a:rPr>
              <a:t> </a:t>
            </a:r>
            <a:r>
              <a:rPr dirty="0" baseline="28985" sz="1725" spc="727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532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</a:t>
            </a:r>
            <a:r>
              <a:rPr dirty="0" baseline="-14492" sz="1725" spc="-9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5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585">
                <a:latin typeface="Cambria Math"/>
                <a:cs typeface="Cambria Math"/>
              </a:rPr>
              <a:t> </a:t>
            </a:r>
            <a:r>
              <a:rPr dirty="0" baseline="-14492" sz="1725" spc="869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8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46428" y="5777610"/>
            <a:ext cx="10287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35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647189" y="5756275"/>
            <a:ext cx="217170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baseline="-17361" sz="2400" spc="727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1659889" y="5838316"/>
            <a:ext cx="200025" cy="0"/>
          </a:xfrm>
          <a:custGeom>
            <a:avLst/>
            <a:gdLst/>
            <a:ahLst/>
            <a:cxnLst/>
            <a:rect l="l" t="t" r="r" b="b"/>
            <a:pathLst>
              <a:path w="200025" h="0">
                <a:moveTo>
                  <a:pt x="0" y="0"/>
                </a:moveTo>
                <a:lnTo>
                  <a:pt x="199644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113533" y="5777610"/>
            <a:ext cx="29972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39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29080" y="5680075"/>
            <a:ext cx="1487805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  <a:tabLst>
                <a:tab pos="277495" algn="l"/>
                <a:tab pos="573405" algn="l"/>
                <a:tab pos="1323340" algn="l"/>
              </a:tabLst>
            </a:pPr>
            <a:r>
              <a:rPr dirty="0" sz="1600" spc="570">
                <a:latin typeface="Cambria Math"/>
                <a:cs typeface="Cambria Math"/>
              </a:rPr>
              <a:t> </a:t>
            </a:r>
            <a:r>
              <a:rPr dirty="0" sz="1600" spc="570">
                <a:latin typeface="Cambria Math"/>
                <a:cs typeface="Cambria Math"/>
              </a:rPr>
              <a:t>	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	</a:t>
            </a:r>
            <a:r>
              <a:rPr dirty="0" baseline="41666" sz="2400" spc="794">
                <a:latin typeface="Cambria Math"/>
                <a:cs typeface="Cambria Math"/>
              </a:rPr>
              <a:t> </a:t>
            </a:r>
            <a:r>
              <a:rPr dirty="0" baseline="41666" sz="2400" spc="794">
                <a:latin typeface="Cambria Math"/>
                <a:cs typeface="Cambria Math"/>
              </a:rPr>
              <a:t>  </a:t>
            </a:r>
            <a:r>
              <a:rPr dirty="0" baseline="41666" sz="2400" spc="-142">
                <a:latin typeface="Cambria Math"/>
                <a:cs typeface="Cambria Math"/>
              </a:rPr>
              <a:t> </a:t>
            </a:r>
            <a:r>
              <a:rPr dirty="0" sz="1600" spc="210">
                <a:latin typeface="Cambria Math"/>
                <a:cs typeface="Cambria Math"/>
              </a:rPr>
              <a:t> </a:t>
            </a:r>
            <a:r>
              <a:rPr dirty="0" sz="1600" spc="57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636647" y="5817488"/>
            <a:ext cx="439420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sz="1600" spc="100">
                <a:latin typeface="Cambria Math"/>
                <a:cs typeface="Cambria Math"/>
              </a:rPr>
              <a:t> </a:t>
            </a:r>
            <a:r>
              <a:rPr dirty="0" baseline="1736" sz="2400" spc="472">
                <a:latin typeface="Cambria Math"/>
                <a:cs typeface="Cambria Math"/>
              </a:rPr>
              <a:t> </a:t>
            </a:r>
            <a:r>
              <a:rPr dirty="0" baseline="24154" sz="1725" spc="615">
                <a:latin typeface="Cambria Math"/>
                <a:cs typeface="Cambria Math"/>
              </a:rPr>
              <a:t> </a:t>
            </a:r>
            <a:endParaRPr baseline="24154" sz="1725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649347" y="5838316"/>
            <a:ext cx="421005" cy="0"/>
          </a:xfrm>
          <a:custGeom>
            <a:avLst/>
            <a:gdLst/>
            <a:ahLst/>
            <a:cxnLst/>
            <a:rect l="l" t="t" r="r" b="b"/>
            <a:pathLst>
              <a:path w="421005" h="0">
                <a:moveTo>
                  <a:pt x="0" y="0"/>
                </a:moveTo>
                <a:lnTo>
                  <a:pt x="420624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740279" y="5526151"/>
            <a:ext cx="416559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405">
                <a:latin typeface="Cambria Math"/>
                <a:cs typeface="Cambria Math"/>
              </a:rPr>
              <a:t> </a:t>
            </a:r>
            <a:r>
              <a:rPr dirty="0" sz="1600" spc="405">
                <a:latin typeface="Cambria Math"/>
                <a:cs typeface="Cambria Math"/>
              </a:rPr>
              <a:t> </a:t>
            </a:r>
            <a:r>
              <a:rPr dirty="0" sz="1600" spc="165">
                <a:latin typeface="Cambria Math"/>
                <a:cs typeface="Cambria Math"/>
              </a:rPr>
              <a:t> </a:t>
            </a:r>
            <a:r>
              <a:rPr dirty="0" baseline="-41666" sz="2400" spc="307">
                <a:latin typeface="Cambria Math"/>
                <a:cs typeface="Cambria Math"/>
              </a:rPr>
              <a:t> </a:t>
            </a:r>
            <a:endParaRPr baseline="-41666" sz="2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29080" y="6163436"/>
            <a:ext cx="730250" cy="26924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600" spc="405">
                <a:latin typeface="Cambria Math"/>
                <a:cs typeface="Cambria Math"/>
              </a:rPr>
              <a:t> </a:t>
            </a:r>
            <a:r>
              <a:rPr dirty="0" sz="1600" spc="12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241856" y="6769989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29080" y="6672452"/>
            <a:ext cx="439420" cy="269240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4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74320" algn="l"/>
              </a:tabLst>
            </a:pPr>
            <a:r>
              <a:rPr dirty="0" sz="1600" spc="570">
                <a:latin typeface="Cambria Math"/>
                <a:cs typeface="Cambria Math"/>
              </a:rPr>
              <a:t> </a:t>
            </a:r>
            <a:r>
              <a:rPr dirty="0" sz="1600" spc="570">
                <a:latin typeface="Cambria Math"/>
                <a:cs typeface="Cambria Math"/>
              </a:rPr>
              <a:t>	</a:t>
            </a:r>
            <a:r>
              <a:rPr dirty="0" sz="1600" spc="84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644142" y="6470674"/>
            <a:ext cx="392430" cy="607695"/>
          </a:xfrm>
          <a:prstGeom prst="rect">
            <a:avLst/>
          </a:prstGeom>
        </p:spPr>
        <p:txBody>
          <a:bodyPr wrap="square" lIns="0" tIns="59690" rIns="0" bIns="0" rtlCol="0" vert="horz">
            <a:spAutoFit/>
          </a:bodyPr>
          <a:lstStyle/>
          <a:p>
            <a:pPr algn="ctr" marL="4445">
              <a:lnSpc>
                <a:spcPct val="100000"/>
              </a:lnSpc>
              <a:spcBef>
                <a:spcPts val="470"/>
              </a:spcBef>
            </a:pPr>
            <a:r>
              <a:rPr dirty="0" sz="1600" spc="53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7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dirty="0" sz="1600" spc="31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baseline="24154" sz="1725" spc="615">
                <a:latin typeface="Cambria Math"/>
                <a:cs typeface="Cambria Math"/>
              </a:rPr>
              <a:t> </a:t>
            </a:r>
            <a:endParaRPr baseline="24154" sz="1725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1656842" y="6830694"/>
            <a:ext cx="373380" cy="0"/>
          </a:xfrm>
          <a:custGeom>
            <a:avLst/>
            <a:gdLst/>
            <a:ahLst/>
            <a:cxnLst/>
            <a:rect l="l" t="t" r="r" b="b"/>
            <a:pathLst>
              <a:path w="373380" h="0">
                <a:moveTo>
                  <a:pt x="0" y="0"/>
                </a:moveTo>
                <a:lnTo>
                  <a:pt x="373380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2629026" y="6809613"/>
            <a:ext cx="448945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10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baseline="24154" sz="1725" spc="615">
                <a:latin typeface="Cambria Math"/>
                <a:cs typeface="Cambria Math"/>
              </a:rPr>
              <a:t> </a:t>
            </a:r>
            <a:endParaRPr baseline="24154" sz="1725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2641726" y="6830694"/>
            <a:ext cx="433070" cy="0"/>
          </a:xfrm>
          <a:custGeom>
            <a:avLst/>
            <a:gdLst/>
            <a:ahLst/>
            <a:cxnLst/>
            <a:rect l="l" t="t" r="r" b="b"/>
            <a:pathLst>
              <a:path w="433069" h="0">
                <a:moveTo>
                  <a:pt x="0" y="0"/>
                </a:moveTo>
                <a:lnTo>
                  <a:pt x="432815" y="0"/>
                </a:lnTo>
              </a:path>
            </a:pathLst>
          </a:custGeom>
          <a:ln w="1371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2293747" y="6769989"/>
            <a:ext cx="188468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1786255" algn="l"/>
              </a:tabLst>
            </a:pP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	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4916804" y="6769989"/>
            <a:ext cx="110489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2096770" y="6672452"/>
            <a:ext cx="3316604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346710" algn="l"/>
                <a:tab pos="2122170" algn="l"/>
                <a:tab pos="2981960" algn="l"/>
              </a:tabLst>
            </a:pPr>
            <a:r>
              <a:rPr dirty="0" sz="1600" spc="60">
                <a:latin typeface="Cambria Math"/>
                <a:cs typeface="Cambria Math"/>
              </a:rPr>
              <a:t>[	</a:t>
            </a:r>
            <a:r>
              <a:rPr dirty="0" sz="1600" spc="50">
                <a:latin typeface="Cambria Math"/>
                <a:cs typeface="Cambria Math"/>
              </a:rPr>
              <a:t>]</a:t>
            </a:r>
            <a:r>
              <a:rPr dirty="0" sz="1600" spc="7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844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85">
                <a:latin typeface="Cambria Math"/>
                <a:cs typeface="Cambria Math"/>
              </a:rPr>
              <a:t> </a:t>
            </a:r>
            <a:r>
              <a:rPr dirty="0" sz="1600" spc="57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57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	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29080" y="7179944"/>
            <a:ext cx="1419860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Times New Roman"/>
                <a:cs typeface="Times New Roman"/>
              </a:rPr>
              <a:t>And</a:t>
            </a:r>
            <a:r>
              <a:rPr dirty="0" sz="1600" spc="-10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for </a:t>
            </a:r>
            <a:r>
              <a:rPr dirty="0" sz="1600" spc="405">
                <a:latin typeface="Cambria Math"/>
                <a:cs typeface="Cambria Math"/>
              </a:rPr>
              <a:t> </a:t>
            </a:r>
            <a:r>
              <a:rPr dirty="0" sz="1600" spc="12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1661414" y="7745094"/>
            <a:ext cx="190500" cy="0"/>
          </a:xfrm>
          <a:custGeom>
            <a:avLst/>
            <a:gdLst/>
            <a:ahLst/>
            <a:cxnLst/>
            <a:rect l="l" t="t" r="r" b="b"/>
            <a:pathLst>
              <a:path w="190500" h="0">
                <a:moveTo>
                  <a:pt x="0" y="0"/>
                </a:moveTo>
                <a:lnTo>
                  <a:pt x="190500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1702054" y="7745348"/>
            <a:ext cx="1103630" cy="2012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834390" algn="l"/>
              </a:tabLst>
            </a:pP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	</a:t>
            </a:r>
            <a:r>
              <a:rPr dirty="0" sz="1150" spc="415">
                <a:latin typeface="Cambria Math"/>
                <a:cs typeface="Cambria Math"/>
              </a:rPr>
              <a:t>  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2525902" y="7745094"/>
            <a:ext cx="276225" cy="0"/>
          </a:xfrm>
          <a:custGeom>
            <a:avLst/>
            <a:gdLst/>
            <a:ahLst/>
            <a:cxnLst/>
            <a:rect l="l" t="t" r="r" b="b"/>
            <a:pathLst>
              <a:path w="276225" h="0">
                <a:moveTo>
                  <a:pt x="0" y="0"/>
                </a:moveTo>
                <a:lnTo>
                  <a:pt x="275844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2" name="object 52"/>
          <p:cNvSpPr txBox="1"/>
          <p:nvPr/>
        </p:nvSpPr>
        <p:spPr>
          <a:xfrm>
            <a:off x="1129080" y="7586852"/>
            <a:ext cx="256349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4492" sz="1725" spc="615">
                <a:latin typeface="Cambria Math"/>
                <a:cs typeface="Cambria Math"/>
              </a:rPr>
              <a:t> </a:t>
            </a:r>
            <a:r>
              <a:rPr dirty="0" baseline="-14492" sz="1725">
                <a:latin typeface="Cambria Math"/>
                <a:cs typeface="Cambria Math"/>
              </a:rPr>
              <a:t> 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95">
                <a:latin typeface="Cambria Math"/>
                <a:cs typeface="Cambria Math"/>
              </a:rPr>
              <a:t> </a:t>
            </a:r>
            <a:r>
              <a:rPr dirty="0" baseline="45893" sz="1725" spc="869">
                <a:latin typeface="Cambria Math"/>
                <a:cs typeface="Cambria Math"/>
              </a:rPr>
              <a:t> </a:t>
            </a:r>
            <a:r>
              <a:rPr dirty="0" baseline="45893" sz="1725" spc="615">
                <a:latin typeface="Cambria Math"/>
                <a:cs typeface="Cambria Math"/>
              </a:rPr>
              <a:t> </a:t>
            </a:r>
            <a:r>
              <a:rPr dirty="0" baseline="45893" sz="1725">
                <a:latin typeface="Cambria Math"/>
                <a:cs typeface="Cambria Math"/>
              </a:rPr>
              <a:t> </a:t>
            </a:r>
            <a:r>
              <a:rPr dirty="0" baseline="45893" sz="1725" spc="-179">
                <a:latin typeface="Cambria Math"/>
                <a:cs typeface="Cambria Math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,</a:t>
            </a:r>
            <a:r>
              <a:rPr dirty="0" baseline="32986" sz="2400" spc="-7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, and so</a:t>
            </a:r>
            <a:r>
              <a:rPr dirty="0" sz="1600" spc="-125">
                <a:latin typeface="Times New Roman"/>
                <a:cs typeface="Times New Roman"/>
              </a:rPr>
              <a:t> </a:t>
            </a:r>
            <a:r>
              <a:rPr dirty="0" sz="1600" spc="-5">
                <a:latin typeface="Times New Roman"/>
                <a:cs typeface="Times New Roman"/>
              </a:rPr>
              <a:t>on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3074542" y="8986773"/>
            <a:ext cx="83820" cy="13970"/>
          </a:xfrm>
          <a:custGeom>
            <a:avLst/>
            <a:gdLst/>
            <a:ahLst/>
            <a:cxnLst/>
            <a:rect l="l" t="t" r="r" b="b"/>
            <a:pathLst>
              <a:path w="83819" h="13970">
                <a:moveTo>
                  <a:pt x="0" y="13715"/>
                </a:moveTo>
                <a:lnTo>
                  <a:pt x="83819" y="13715"/>
                </a:lnTo>
                <a:lnTo>
                  <a:pt x="83819" y="0"/>
                </a:lnTo>
                <a:lnTo>
                  <a:pt x="0" y="0"/>
                </a:lnTo>
                <a:lnTo>
                  <a:pt x="0" y="1371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4" name="object 54"/>
          <p:cNvSpPr/>
          <p:nvPr/>
        </p:nvSpPr>
        <p:spPr>
          <a:xfrm>
            <a:off x="3647821" y="8993631"/>
            <a:ext cx="253365" cy="0"/>
          </a:xfrm>
          <a:custGeom>
            <a:avLst/>
            <a:gdLst/>
            <a:ahLst/>
            <a:cxnLst/>
            <a:rect l="l" t="t" r="r" b="b"/>
            <a:pathLst>
              <a:path w="253364" h="0">
                <a:moveTo>
                  <a:pt x="0" y="0"/>
                </a:moveTo>
                <a:lnTo>
                  <a:pt x="252984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5" name="object 55"/>
          <p:cNvSpPr txBox="1"/>
          <p:nvPr/>
        </p:nvSpPr>
        <p:spPr>
          <a:xfrm>
            <a:off x="1129080" y="7918995"/>
            <a:ext cx="3447415" cy="1276350"/>
          </a:xfrm>
          <a:prstGeom prst="rect">
            <a:avLst/>
          </a:prstGeom>
        </p:spPr>
        <p:txBody>
          <a:bodyPr wrap="square" lIns="0" tIns="62865" rIns="0" bIns="0" rtlCol="0" vert="horz">
            <a:spAutoFit/>
          </a:bodyPr>
          <a:lstStyle/>
          <a:p>
            <a:pPr algn="ctr" marL="730885">
              <a:lnSpc>
                <a:spcPct val="100000"/>
              </a:lnSpc>
              <a:spcBef>
                <a:spcPts val="495"/>
              </a:spcBef>
            </a:pPr>
            <a:r>
              <a:rPr dirty="0" sz="1150" spc="81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50"/>
              </a:spcBef>
              <a:tabLst>
                <a:tab pos="274320" algn="l"/>
              </a:tabLst>
            </a:pPr>
            <a:r>
              <a:rPr dirty="0" sz="1600" spc="560">
                <a:latin typeface="Cambria Math"/>
                <a:cs typeface="Cambria Math"/>
              </a:rPr>
              <a:t> </a:t>
            </a:r>
            <a:r>
              <a:rPr dirty="0" sz="1600" spc="560">
                <a:latin typeface="Cambria Math"/>
                <a:cs typeface="Cambria Math"/>
              </a:rPr>
              <a:t>	</a:t>
            </a:r>
            <a:r>
              <a:rPr dirty="0" sz="1600" spc="484">
                <a:latin typeface="Cambria Math"/>
                <a:cs typeface="Cambria Math"/>
              </a:rPr>
              <a:t> </a:t>
            </a:r>
            <a:r>
              <a:rPr dirty="0" baseline="-16908" sz="1725" spc="615">
                <a:latin typeface="Cambria Math"/>
                <a:cs typeface="Cambria Math"/>
              </a:rPr>
              <a:t> </a:t>
            </a:r>
            <a:r>
              <a:rPr dirty="0" baseline="-16908" sz="1725">
                <a:latin typeface="Cambria Math"/>
                <a:cs typeface="Cambria Math"/>
              </a:rPr>
              <a:t> </a:t>
            </a:r>
            <a:r>
              <a:rPr dirty="0" baseline="-16908" sz="1725" spc="15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85">
                <a:latin typeface="Cambria Math"/>
                <a:cs typeface="Cambria Math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6908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-120">
                <a:latin typeface="Cambria Math"/>
                <a:cs typeface="Cambria Math"/>
              </a:rPr>
              <a:t> </a:t>
            </a:r>
            <a:r>
              <a:rPr dirty="0" sz="1600" spc="300">
                <a:latin typeface="Cambria Math"/>
                <a:cs typeface="Cambria Math"/>
              </a:rPr>
              <a:t> 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22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75">
                <a:latin typeface="Cambria Math"/>
                <a:cs typeface="Cambria Math"/>
              </a:rPr>
              <a:t> </a:t>
            </a:r>
            <a:r>
              <a:rPr dirty="0" sz="1600" spc="980">
                <a:latin typeface="Cambria Math"/>
                <a:cs typeface="Cambria Math"/>
              </a:rPr>
              <a:t>∑</a:t>
            </a:r>
            <a:r>
              <a:rPr dirty="0" sz="1600" spc="-10">
                <a:latin typeface="Cambria Math"/>
                <a:cs typeface="Cambria Math"/>
              </a:rPr>
              <a:t> </a:t>
            </a:r>
            <a:r>
              <a:rPr dirty="0" sz="1600" spc="565">
                <a:latin typeface="Cambria Math"/>
                <a:cs typeface="Cambria Math"/>
              </a:rPr>
              <a:t> </a:t>
            </a:r>
            <a:r>
              <a:rPr dirty="0" baseline="-16908" sz="1725" spc="735">
                <a:latin typeface="Cambria Math"/>
                <a:cs typeface="Cambria Math"/>
              </a:rPr>
              <a:t> </a:t>
            </a:r>
            <a:r>
              <a:rPr dirty="0" baseline="-16908" sz="1725">
                <a:latin typeface="Cambria Math"/>
                <a:cs typeface="Cambria Math"/>
              </a:rPr>
              <a:t> </a:t>
            </a:r>
            <a:r>
              <a:rPr dirty="0" baseline="-16908" sz="1725" spc="-97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757">
                <a:latin typeface="Cambria Math"/>
                <a:cs typeface="Cambria Math"/>
              </a:rPr>
              <a:t> </a:t>
            </a:r>
            <a:r>
              <a:rPr dirty="0" baseline="28985" sz="1725" spc="869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endParaRPr baseline="28985" sz="1725">
              <a:latin typeface="Cambria Math"/>
              <a:cs typeface="Cambria Math"/>
            </a:endParaRPr>
          </a:p>
          <a:p>
            <a:pPr algn="ctr" marL="735330">
              <a:lnSpc>
                <a:spcPct val="100000"/>
              </a:lnSpc>
              <a:spcBef>
                <a:spcPts val="1720"/>
              </a:spcBef>
            </a:pPr>
            <a:r>
              <a:rPr dirty="0" sz="1150" spc="505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ts val="1585"/>
              </a:lnSpc>
              <a:spcBef>
                <a:spcPts val="5"/>
              </a:spcBef>
            </a:pPr>
            <a:r>
              <a:rPr dirty="0" sz="1600" spc="-5">
                <a:latin typeface="Times New Roman"/>
                <a:cs typeface="Times New Roman"/>
              </a:rPr>
              <a:t>=</a:t>
            </a:r>
            <a:r>
              <a:rPr dirty="0" sz="1600" spc="-45">
                <a:latin typeface="Times New Roman"/>
                <a:cs typeface="Times New Roman"/>
              </a:rPr>
              <a:t> </a:t>
            </a:r>
            <a:r>
              <a:rPr dirty="0" sz="1600" spc="450">
                <a:latin typeface="Cambria Math"/>
                <a:cs typeface="Cambria Math"/>
              </a:rPr>
              <a:t> </a:t>
            </a:r>
            <a:r>
              <a:rPr dirty="0" baseline="-14492" sz="1725" spc="727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-142">
                <a:latin typeface="Cambria Math"/>
                <a:cs typeface="Cambria Math"/>
              </a:rPr>
              <a:t> </a:t>
            </a:r>
            <a:r>
              <a:rPr dirty="0" sz="1600" spc="300">
                <a:latin typeface="Cambria Math"/>
                <a:cs typeface="Cambria Math"/>
              </a:rPr>
              <a:t> </a:t>
            </a:r>
            <a:r>
              <a:rPr dirty="0" sz="1600" spc="310">
                <a:latin typeface="Cambria Math"/>
                <a:cs typeface="Cambria Math"/>
              </a:rPr>
              <a:t> </a:t>
            </a:r>
            <a:r>
              <a:rPr dirty="0" baseline="1736" sz="2400" spc="457">
                <a:latin typeface="Cambria Math"/>
                <a:cs typeface="Cambria Math"/>
              </a:rPr>
              <a:t> </a:t>
            </a:r>
            <a:r>
              <a:rPr dirty="0" sz="1600" spc="545">
                <a:latin typeface="Cambria Math"/>
                <a:cs typeface="Cambria Math"/>
              </a:rPr>
              <a:t> </a:t>
            </a:r>
            <a:r>
              <a:rPr dirty="0" baseline="1736" sz="2400" spc="465">
                <a:latin typeface="Cambria Math"/>
                <a:cs typeface="Cambria Math"/>
              </a:rPr>
              <a:t> </a:t>
            </a:r>
            <a:r>
              <a:rPr dirty="0" baseline="1736" sz="2400" spc="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2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baseline="45893" sz="1725" spc="615">
                <a:latin typeface="Cambria Math"/>
                <a:cs typeface="Cambria Math"/>
              </a:rPr>
              <a:t> </a:t>
            </a:r>
            <a:r>
              <a:rPr dirty="0" baseline="45893" sz="1725" spc="22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2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>
                <a:latin typeface="Cambria Math"/>
                <a:cs typeface="Cambria Math"/>
              </a:rPr>
              <a:t> </a:t>
            </a:r>
            <a:r>
              <a:rPr dirty="0" sz="1600" spc="-25">
                <a:latin typeface="Cambria Math"/>
                <a:cs typeface="Cambria Math"/>
              </a:rPr>
              <a:t> </a:t>
            </a:r>
            <a:r>
              <a:rPr dirty="0" baseline="45893" sz="1725" spc="622">
                <a:latin typeface="Cambria Math"/>
                <a:cs typeface="Cambria Math"/>
              </a:rPr>
              <a:t> </a:t>
            </a:r>
            <a:r>
              <a:rPr dirty="0" baseline="45893" sz="1725" spc="615">
                <a:latin typeface="Cambria Math"/>
                <a:cs typeface="Cambria Math"/>
              </a:rPr>
              <a:t> </a:t>
            </a:r>
            <a:r>
              <a:rPr dirty="0" baseline="45893" sz="1725">
                <a:latin typeface="Cambria Math"/>
                <a:cs typeface="Cambria Math"/>
              </a:rPr>
              <a:t> </a:t>
            </a:r>
            <a:r>
              <a:rPr dirty="0" baseline="45893" sz="1725" spc="127">
                <a:latin typeface="Cambria Math"/>
                <a:cs typeface="Cambria Math"/>
              </a:rPr>
              <a:t> </a:t>
            </a:r>
            <a:r>
              <a:rPr dirty="0" sz="1600" spc="580">
                <a:latin typeface="Cambria Math"/>
                <a:cs typeface="Cambria Math"/>
              </a:rPr>
              <a:t> </a:t>
            </a:r>
            <a:r>
              <a:rPr dirty="0" baseline="28985" sz="1725" spc="615">
                <a:latin typeface="Cambria Math"/>
                <a:cs typeface="Cambria Math"/>
              </a:rPr>
              <a:t> </a:t>
            </a:r>
            <a:r>
              <a:rPr dirty="0" baseline="28985" sz="1725">
                <a:latin typeface="Cambria Math"/>
                <a:cs typeface="Cambria Math"/>
              </a:rPr>
              <a:t> </a:t>
            </a:r>
            <a:r>
              <a:rPr dirty="0" baseline="28985" sz="1725" spc="-127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15">
                <a:latin typeface="Cambria Math"/>
                <a:cs typeface="Cambria Math"/>
              </a:rPr>
              <a:t> </a:t>
            </a:r>
            <a:r>
              <a:rPr dirty="0" sz="1600" spc="1010">
                <a:latin typeface="Cambria Math"/>
                <a:cs typeface="Cambria Math"/>
              </a:rPr>
              <a:t> </a:t>
            </a:r>
            <a:endParaRPr sz="1600">
              <a:latin typeface="Cambria Math"/>
              <a:cs typeface="Cambria Math"/>
            </a:endParaRPr>
          </a:p>
          <a:p>
            <a:pPr marL="1945005">
              <a:lnSpc>
                <a:spcPts val="1045"/>
              </a:lnSpc>
              <a:tabLst>
                <a:tab pos="2518410" algn="l"/>
              </a:tabLst>
            </a:pP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	</a:t>
            </a:r>
            <a:r>
              <a:rPr dirty="0" sz="1150" spc="415">
                <a:latin typeface="Cambria Math"/>
                <a:cs typeface="Cambria Math"/>
              </a:rPr>
              <a:t>  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56" name="object 56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3641216" y="9799649"/>
            <a:ext cx="297180" cy="28003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 marL="12700">
              <a:lnSpc>
                <a:spcPts val="2005"/>
              </a:lnSpc>
            </a:pPr>
            <a:r>
              <a:rPr dirty="0" sz="2000">
                <a:latin typeface="Calibri"/>
                <a:cs typeface="Calibri"/>
              </a:rPr>
              <a:t>1</a:t>
            </a:r>
            <a:r>
              <a:rPr dirty="0" sz="2000">
                <a:latin typeface="Calibri"/>
                <a:cs typeface="Calibri"/>
              </a:rPr>
              <a:t>3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2450" y="439419"/>
            <a:ext cx="2971800" cy="894080"/>
          </a:xfrm>
          <a:custGeom>
            <a:avLst/>
            <a:gdLst/>
            <a:ahLst/>
            <a:cxnLst/>
            <a:rect l="l" t="t" r="r" b="b"/>
            <a:pathLst>
              <a:path w="2971800" h="894080">
                <a:moveTo>
                  <a:pt x="0" y="894079"/>
                </a:moveTo>
                <a:lnTo>
                  <a:pt x="2971800" y="894079"/>
                </a:lnTo>
                <a:lnTo>
                  <a:pt x="2971800" y="0"/>
                </a:lnTo>
                <a:lnTo>
                  <a:pt x="0" y="0"/>
                </a:lnTo>
                <a:lnTo>
                  <a:pt x="0" y="894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1763" y="419200"/>
            <a:ext cx="3874135" cy="174053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1103630" indent="-635">
              <a:lnSpc>
                <a:spcPct val="130400"/>
              </a:lnSpc>
              <a:spcBef>
                <a:spcPts val="9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Two: Solution </a:t>
            </a:r>
            <a:r>
              <a:rPr dirty="0" sz="1400" i="1">
                <a:latin typeface="Lucida Calligraphy"/>
                <a:cs typeface="Lucida Calligraphy"/>
              </a:rPr>
              <a:t>of  </a:t>
            </a:r>
            <a:r>
              <a:rPr dirty="0" sz="1400" spc="-5" i="1">
                <a:latin typeface="Lucida Calligraphy"/>
                <a:cs typeface="Lucida Calligraphy"/>
              </a:rPr>
              <a:t>Differential Equations Using  Power Series</a:t>
            </a:r>
            <a:endParaRPr sz="1400">
              <a:latin typeface="Lucida Calligraphy"/>
              <a:cs typeface="Lucida Calligraphy"/>
            </a:endParaRPr>
          </a:p>
          <a:p>
            <a:pPr marL="489584">
              <a:lnSpc>
                <a:spcPct val="100000"/>
              </a:lnSpc>
              <a:spcBef>
                <a:spcPts val="325"/>
              </a:spcBef>
            </a:pPr>
            <a:r>
              <a:rPr dirty="0" sz="1400" spc="-5">
                <a:latin typeface="Times New Roman"/>
                <a:cs typeface="Times New Roman"/>
              </a:rPr>
              <a:t>There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two types of </a:t>
            </a:r>
            <a:r>
              <a:rPr dirty="0" sz="1400">
                <a:latin typeface="Times New Roman"/>
                <a:cs typeface="Times New Roman"/>
              </a:rPr>
              <a:t>power </a:t>
            </a:r>
            <a:r>
              <a:rPr dirty="0" sz="1400" spc="-5">
                <a:latin typeface="Times New Roman"/>
                <a:cs typeface="Times New Roman"/>
              </a:rPr>
              <a:t>series, which</a:t>
            </a:r>
            <a:r>
              <a:rPr dirty="0" sz="1400" spc="-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are:</a:t>
            </a:r>
            <a:endParaRPr sz="1400">
              <a:latin typeface="Times New Roman"/>
              <a:cs typeface="Times New Roman"/>
            </a:endParaRPr>
          </a:p>
          <a:p>
            <a:pPr marL="718185" marR="1120140">
              <a:lnSpc>
                <a:spcPct val="146400"/>
              </a:lnSpc>
              <a:spcBef>
                <a:spcPts val="10"/>
              </a:spcBef>
            </a:pPr>
            <a:r>
              <a:rPr dirty="0" sz="1400" b="1">
                <a:latin typeface="Times New Roman"/>
                <a:cs typeface="Times New Roman"/>
              </a:rPr>
              <a:t>1- </a:t>
            </a:r>
            <a:r>
              <a:rPr dirty="0" sz="1400" spc="-5" b="1">
                <a:latin typeface="Times New Roman"/>
                <a:cs typeface="Times New Roman"/>
              </a:rPr>
              <a:t>Maclaurin series </a:t>
            </a:r>
            <a:r>
              <a:rPr dirty="0" sz="1400" spc="-15" b="1">
                <a:latin typeface="Times New Roman"/>
                <a:cs typeface="Times New Roman"/>
              </a:rPr>
              <a:t>( </a:t>
            </a:r>
            <a:r>
              <a:rPr dirty="0" sz="1400" b="1">
                <a:latin typeface="Times New Roman"/>
                <a:cs typeface="Times New Roman"/>
              </a:rPr>
              <a:t>)  2- </a:t>
            </a:r>
            <a:r>
              <a:rPr dirty="0" sz="1400" spc="-5" b="1">
                <a:latin typeface="Times New Roman"/>
                <a:cs typeface="Times New Roman"/>
              </a:rPr>
              <a:t>Taylor's series </a:t>
            </a:r>
            <a:r>
              <a:rPr dirty="0" sz="1400" spc="-15" b="1">
                <a:latin typeface="Times New Roman"/>
                <a:cs typeface="Times New Roman"/>
              </a:rPr>
              <a:t>(</a:t>
            </a:r>
            <a:r>
              <a:rPr dirty="0" sz="1400" spc="5" b="1">
                <a:latin typeface="Times New Roman"/>
                <a:cs typeface="Times New Roman"/>
              </a:rPr>
              <a:t> </a:t>
            </a:r>
            <a:r>
              <a:rPr dirty="0" sz="1400" b="1">
                <a:latin typeface="Times New Roman"/>
                <a:cs typeface="Times New Roman"/>
              </a:rPr>
              <a:t>)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2135478"/>
            <a:ext cx="5304155" cy="6413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43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To find ( </a:t>
            </a:r>
            <a:r>
              <a:rPr dirty="0" sz="1400">
                <a:latin typeface="Times New Roman"/>
                <a:cs typeface="Times New Roman"/>
              </a:rPr>
              <a:t>) for </a:t>
            </a:r>
            <a:r>
              <a:rPr dirty="0" sz="1400" spc="-5">
                <a:latin typeface="Times New Roman"/>
                <a:cs typeface="Times New Roman"/>
              </a:rPr>
              <a:t>derivatives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baseline="198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 are </a:t>
            </a:r>
            <a:r>
              <a:rPr dirty="0" sz="1400" spc="-5">
                <a:latin typeface="Times New Roman"/>
                <a:cs typeface="Times New Roman"/>
              </a:rPr>
              <a:t>performed then the  </a:t>
            </a:r>
            <a:r>
              <a:rPr dirty="0" sz="1400">
                <a:latin typeface="Times New Roman"/>
                <a:cs typeface="Times New Roman"/>
              </a:rPr>
              <a:t>rule </a:t>
            </a:r>
            <a:r>
              <a:rPr dirty="0" sz="1400" spc="-5">
                <a:latin typeface="Times New Roman"/>
                <a:cs typeface="Times New Roman"/>
              </a:rPr>
              <a:t>that given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10">
                <a:latin typeface="Times New Roman"/>
                <a:cs typeface="Times New Roman"/>
              </a:rPr>
              <a:t>equation </a:t>
            </a:r>
            <a:r>
              <a:rPr dirty="0" sz="1400">
                <a:latin typeface="Times New Roman"/>
                <a:cs typeface="Times New Roman"/>
              </a:rPr>
              <a:t>(1) is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applied.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223642" y="3053841"/>
            <a:ext cx="1473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2129282" y="3052825"/>
            <a:ext cx="335915" cy="0"/>
          </a:xfrm>
          <a:custGeom>
            <a:avLst/>
            <a:gdLst/>
            <a:ahLst/>
            <a:cxnLst/>
            <a:rect l="l" t="t" r="r" b="b"/>
            <a:pathLst>
              <a:path w="335914" h="0">
                <a:moveTo>
                  <a:pt x="0" y="0"/>
                </a:moveTo>
                <a:lnTo>
                  <a:pt x="3355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837689" y="3003549"/>
            <a:ext cx="2755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29080" y="2912109"/>
            <a:ext cx="231267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0125" algn="l"/>
              </a:tabLst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∑</a:t>
            </a:r>
            <a:r>
              <a:rPr dirty="0" baseline="30555" sz="1500" spc="104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	</a:t>
            </a:r>
            <a:r>
              <a:rPr dirty="0" baseline="47222" sz="1500" spc="600">
                <a:latin typeface="Cambria Math"/>
                <a:cs typeface="Cambria Math"/>
              </a:rPr>
              <a:t> </a:t>
            </a:r>
            <a:r>
              <a:rPr dirty="0" baseline="83333" sz="1200" spc="644">
                <a:latin typeface="Cambria Math"/>
                <a:cs typeface="Cambria Math"/>
              </a:rPr>
              <a:t> </a:t>
            </a:r>
            <a:r>
              <a:rPr dirty="0" baseline="47222" sz="1500" spc="270">
                <a:latin typeface="Cambria Math"/>
                <a:cs typeface="Cambria Math"/>
              </a:rPr>
              <a:t> </a:t>
            </a:r>
            <a:r>
              <a:rPr dirty="0" baseline="47222" sz="1500" spc="525">
                <a:latin typeface="Cambria Math"/>
                <a:cs typeface="Cambria Math"/>
              </a:rPr>
              <a:t> </a:t>
            </a:r>
            <a:r>
              <a:rPr dirty="0" baseline="47222" sz="1500" spc="284">
                <a:latin typeface="Cambria Math"/>
                <a:cs typeface="Cambria Math"/>
              </a:rPr>
              <a:t> </a:t>
            </a:r>
            <a:r>
              <a:rPr dirty="0" baseline="47222" sz="1500" spc="37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baseline="27777" sz="1500" spc="12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3180561"/>
            <a:ext cx="2118360" cy="198945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306705" indent="43815">
              <a:lnSpc>
                <a:spcPct val="1445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2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Find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5">
                <a:latin typeface="Times New Roman"/>
                <a:cs typeface="Times New Roman"/>
              </a:rPr>
              <a:t>[</a:t>
            </a:r>
            <a:r>
              <a:rPr dirty="0" baseline="19841" sz="2100" spc="-22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]  </a:t>
            </a: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25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 </a:t>
            </a:r>
            <a:r>
              <a:rPr dirty="0" baseline="27777" sz="1500" spc="-157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140"/>
              </a:spcBef>
            </a:pP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</a:t>
            </a:r>
            <a:r>
              <a:rPr dirty="0" baseline="1984" sz="2100" spc="37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̅ </a:t>
            </a:r>
            <a:r>
              <a:rPr dirty="0" baseline="11904" sz="2100" spc="-67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-457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̿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baseline="11904" sz="2100">
                <a:latin typeface="Cambria Math"/>
                <a:cs typeface="Cambria Math"/>
              </a:rPr>
              <a:t>̿ </a:t>
            </a:r>
            <a:r>
              <a:rPr dirty="0" baseline="11904" sz="2100" spc="-8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2100">
                <a:latin typeface="Cambria Math"/>
                <a:cs typeface="Cambria Math"/>
              </a:rPr>
              <a:t>̅</a:t>
            </a:r>
            <a:r>
              <a:rPr dirty="0" baseline="11904" sz="2100">
                <a:latin typeface="Cambria Math"/>
                <a:cs typeface="Cambria Math"/>
              </a:rPr>
              <a:t>̿</a:t>
            </a:r>
            <a:r>
              <a:rPr dirty="0" baseline="1984" sz="210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baseline="1984" sz="2100" spc="67">
                <a:latin typeface="Times New Roman"/>
                <a:cs typeface="Times New Roman"/>
              </a:rPr>
              <a:t> </a:t>
            </a:r>
            <a:r>
              <a:rPr dirty="0" baseline="27777" sz="2100">
                <a:latin typeface="Cambria Math"/>
                <a:cs typeface="Cambria Math"/>
              </a:rPr>
              <a:t>̅</a:t>
            </a:r>
            <a:r>
              <a:rPr dirty="0" baseline="11904" sz="2100">
                <a:latin typeface="Cambria Math"/>
                <a:cs typeface="Cambria Math"/>
              </a:rPr>
              <a:t>̿ </a:t>
            </a:r>
            <a:r>
              <a:rPr dirty="0" baseline="11904" sz="2100" spc="-8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5863208"/>
            <a:ext cx="229997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757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 spc="54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37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540">
                <a:latin typeface="Cambria Math"/>
                <a:cs typeface="Cambria Math"/>
              </a:rPr>
              <a:t> </a:t>
            </a:r>
            <a:r>
              <a:rPr dirty="0" baseline="27777" sz="1500" spc="76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036317" y="6377304"/>
            <a:ext cx="151130" cy="0"/>
          </a:xfrm>
          <a:custGeom>
            <a:avLst/>
            <a:gdLst/>
            <a:ahLst/>
            <a:cxnLst/>
            <a:rect l="l" t="t" r="r" b="b"/>
            <a:pathLst>
              <a:path w="151130" h="0">
                <a:moveTo>
                  <a:pt x="0" y="0"/>
                </a:moveTo>
                <a:lnTo>
                  <a:pt x="15087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1129080" y="6171056"/>
            <a:ext cx="75819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-19841" sz="2100" spc="697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25">
                <a:latin typeface="Cambria Math"/>
                <a:cs typeface="Cambria Math"/>
              </a:rPr>
              <a:t> </a:t>
            </a:r>
            <a:r>
              <a:rPr dirty="0" baseline="-19841" sz="2100" spc="1110">
                <a:latin typeface="Cambria Math"/>
                <a:cs typeface="Cambria Math"/>
              </a:rPr>
              <a:t> </a:t>
            </a:r>
            <a:r>
              <a:rPr dirty="0" baseline="-19841" sz="2100" spc="120">
                <a:latin typeface="Cambria Math"/>
                <a:cs typeface="Cambria Math"/>
              </a:rPr>
              <a:t> </a:t>
            </a:r>
            <a:r>
              <a:rPr dirty="0" baseline="-17857" sz="2100">
                <a:latin typeface="Cambria Math"/>
                <a:cs typeface="Cambria Math"/>
              </a:rPr>
              <a:t>∑</a:t>
            </a: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744726" y="6328028"/>
            <a:ext cx="44005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 </a:t>
            </a:r>
            <a:r>
              <a:rPr dirty="0" sz="1000" spc="-85">
                <a:latin typeface="Cambria Math"/>
                <a:cs typeface="Cambria Math"/>
              </a:rPr>
              <a:t> </a:t>
            </a:r>
            <a:r>
              <a:rPr dirty="0" baseline="-22222" sz="1500" spc="652">
                <a:latin typeface="Cambria Math"/>
                <a:cs typeface="Cambria Math"/>
              </a:rPr>
              <a:t> </a:t>
            </a:r>
            <a:r>
              <a:rPr dirty="0" baseline="-22222" sz="1500" spc="89">
                <a:latin typeface="Cambria Math"/>
                <a:cs typeface="Cambria Math"/>
              </a:rPr>
              <a:t> </a:t>
            </a:r>
            <a:endParaRPr baseline="-22222" sz="15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322954" y="6371208"/>
            <a:ext cx="73660" cy="12700"/>
          </a:xfrm>
          <a:custGeom>
            <a:avLst/>
            <a:gdLst/>
            <a:ahLst/>
            <a:cxnLst/>
            <a:rect l="l" t="t" r="r" b="b"/>
            <a:pathLst>
              <a:path w="73660" h="12700">
                <a:moveTo>
                  <a:pt x="0" y="12192"/>
                </a:moveTo>
                <a:lnTo>
                  <a:pt x="73151" y="12192"/>
                </a:lnTo>
                <a:lnTo>
                  <a:pt x="73151" y="0"/>
                </a:lnTo>
                <a:lnTo>
                  <a:pt x="0" y="0"/>
                </a:lnTo>
                <a:lnTo>
                  <a:pt x="0" y="12192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3310254" y="6378320"/>
            <a:ext cx="67500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88645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862704" y="6377304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2023617" y="6236588"/>
            <a:ext cx="276161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baseline="47222" sz="1500" spc="525">
                <a:latin typeface="Cambria Math"/>
                <a:cs typeface="Cambria Math"/>
              </a:rPr>
              <a:t> </a:t>
            </a:r>
            <a:r>
              <a:rPr dirty="0" baseline="83333" sz="1200" spc="585">
                <a:latin typeface="Cambria Math"/>
                <a:cs typeface="Cambria Math"/>
              </a:rPr>
              <a:t> </a:t>
            </a:r>
            <a:r>
              <a:rPr dirty="0" baseline="83333" sz="1200">
                <a:latin typeface="Cambria Math"/>
                <a:cs typeface="Cambria Math"/>
              </a:rPr>
              <a:t> </a:t>
            </a:r>
            <a:r>
              <a:rPr dirty="0" baseline="83333" sz="1200" spc="-12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3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47222" sz="1500" spc="487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</a:t>
            </a:r>
            <a:r>
              <a:rPr dirty="0" baseline="47222" sz="1500" spc="-14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baseline="47222" sz="1500" spc="525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 spc="2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29080" y="6496278"/>
            <a:ext cx="4970145" cy="15798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1610360">
              <a:lnSpc>
                <a:spcPct val="145700"/>
              </a:lnSpc>
              <a:spcBef>
                <a:spcPts val="100"/>
              </a:spcBef>
            </a:pPr>
            <a:r>
              <a:rPr dirty="0" sz="1400" spc="-5">
                <a:latin typeface="Times New Roman"/>
                <a:cs typeface="Times New Roman"/>
              </a:rPr>
              <a:t>Hw</a:t>
            </a:r>
            <a:r>
              <a:rPr dirty="0" baseline="-12345" sz="1350" spc="-7">
                <a:latin typeface="Times New Roman"/>
                <a:cs typeface="Times New Roman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: Find the M.S. for the following functions  </a:t>
            </a:r>
            <a:r>
              <a:rPr dirty="0" sz="1400">
                <a:latin typeface="Times New Roman"/>
                <a:cs typeface="Times New Roman"/>
              </a:rPr>
              <a:t>1-)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325">
                <a:latin typeface="Cambria Math"/>
                <a:cs typeface="Cambria Math"/>
              </a:rPr>
              <a:t>   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2-)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3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3-)</a:t>
            </a:r>
            <a:r>
              <a:rPr dirty="0" sz="1400" spc="-50">
                <a:latin typeface="Times New Roman"/>
                <a:cs typeface="Times New Roman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0"/>
              </a:spcBef>
            </a:pPr>
            <a:r>
              <a:rPr dirty="0" sz="1400" spc="-5">
                <a:latin typeface="Times New Roman"/>
                <a:cs typeface="Times New Roman"/>
              </a:rPr>
              <a:t>To find the Taylor series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any function,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equation </a:t>
            </a:r>
            <a:r>
              <a:rPr dirty="0" sz="1400">
                <a:latin typeface="Times New Roman"/>
                <a:cs typeface="Times New Roman"/>
              </a:rPr>
              <a:t>(2) is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applied: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228214" y="8353805"/>
            <a:ext cx="14732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129282" y="8352408"/>
            <a:ext cx="344805" cy="0"/>
          </a:xfrm>
          <a:custGeom>
            <a:avLst/>
            <a:gdLst/>
            <a:ahLst/>
            <a:cxnLst/>
            <a:rect l="l" t="t" r="r" b="b"/>
            <a:pathLst>
              <a:path w="344805" h="0">
                <a:moveTo>
                  <a:pt x="0" y="0"/>
                </a:moveTo>
                <a:lnTo>
                  <a:pt x="3447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1837689" y="8303514"/>
            <a:ext cx="2755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129080" y="8211692"/>
            <a:ext cx="281940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000125" algn="l"/>
              </a:tabLst>
            </a:pP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∑</a:t>
            </a:r>
            <a:r>
              <a:rPr dirty="0" baseline="30555" sz="1500" spc="104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	</a:t>
            </a:r>
            <a:r>
              <a:rPr dirty="0" baseline="47222" sz="1500" spc="600">
                <a:latin typeface="Cambria Math"/>
                <a:cs typeface="Cambria Math"/>
              </a:rPr>
              <a:t> </a:t>
            </a:r>
            <a:r>
              <a:rPr dirty="0" baseline="83333" sz="1200" spc="644">
                <a:latin typeface="Cambria Math"/>
                <a:cs typeface="Cambria Math"/>
              </a:rPr>
              <a:t> </a:t>
            </a:r>
            <a:r>
              <a:rPr dirty="0" baseline="47222" sz="1500" spc="270">
                <a:latin typeface="Cambria Math"/>
                <a:cs typeface="Cambria Math"/>
              </a:rPr>
              <a:t> </a:t>
            </a:r>
            <a:r>
              <a:rPr dirty="0" baseline="47222" sz="1500" spc="637">
                <a:latin typeface="Cambria Math"/>
                <a:cs typeface="Cambria Math"/>
              </a:rPr>
              <a:t> </a:t>
            </a:r>
            <a:r>
              <a:rPr dirty="0" baseline="47222" sz="1500" spc="284">
                <a:latin typeface="Cambria Math"/>
                <a:cs typeface="Cambria Math"/>
              </a:rPr>
              <a:t> </a:t>
            </a:r>
            <a:r>
              <a:rPr dirty="0" baseline="47222" sz="1500" spc="37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</a:t>
            </a:r>
            <a:r>
              <a:rPr dirty="0" baseline="27777" sz="1500" spc="-7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1370330" y="891666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1357630" y="8477859"/>
            <a:ext cx="5075555" cy="1266190"/>
          </a:xfrm>
          <a:prstGeom prst="rect">
            <a:avLst/>
          </a:prstGeom>
        </p:spPr>
        <p:txBody>
          <a:bodyPr wrap="square" lIns="0" tIns="106680" rIns="0" bIns="0" rtlCol="0" vert="horz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840"/>
              </a:spcBef>
              <a:buFont typeface="Wingdings"/>
              <a:buChar char=""/>
              <a:tabLst>
                <a:tab pos="241300" algn="l"/>
              </a:tabLst>
            </a:pP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Important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Remarks</a:t>
            </a:r>
            <a:endParaRPr sz="1400">
              <a:latin typeface="Times New Roman"/>
              <a:cs typeface="Times New Roman"/>
            </a:endParaRPr>
          </a:p>
          <a:p>
            <a:pPr algn="just" marL="241300" marR="5080">
              <a:lnSpc>
                <a:spcPts val="2460"/>
              </a:lnSpc>
              <a:spcBef>
                <a:spcPts val="180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1</a:t>
            </a:r>
            <a:r>
              <a:rPr dirty="0" sz="1400" spc="-5">
                <a:latin typeface="Times New Roman"/>
                <a:cs typeface="Times New Roman"/>
              </a:rPr>
              <a:t>: The function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said </a:t>
            </a:r>
            <a:r>
              <a:rPr dirty="0" sz="1400">
                <a:latin typeface="Times New Roman"/>
                <a:cs typeface="Times New Roman"/>
              </a:rPr>
              <a:t>to be </a:t>
            </a:r>
            <a:r>
              <a:rPr dirty="0" sz="1400" spc="-10">
                <a:latin typeface="Times New Roman"/>
                <a:cs typeface="Times New Roman"/>
              </a:rPr>
              <a:t>analytic </a:t>
            </a:r>
            <a:r>
              <a:rPr dirty="0" sz="1400">
                <a:latin typeface="Times New Roman"/>
                <a:cs typeface="Times New Roman"/>
              </a:rPr>
              <a:t>at a </a:t>
            </a:r>
            <a:r>
              <a:rPr dirty="0" sz="1400" spc="-5">
                <a:latin typeface="Times New Roman"/>
                <a:cs typeface="Times New Roman"/>
              </a:rPr>
              <a:t>point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if it </a:t>
            </a:r>
            <a:r>
              <a:rPr dirty="0" sz="1400" spc="-5">
                <a:latin typeface="Times New Roman"/>
                <a:cs typeface="Times New Roman"/>
              </a:rPr>
              <a:t>has  Taylor series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 it </a:t>
            </a:r>
            <a:r>
              <a:rPr dirty="0" sz="1400" spc="-5">
                <a:latin typeface="Times New Roman"/>
                <a:cs typeface="Times New Roman"/>
              </a:rPr>
              <a:t>is said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non </a:t>
            </a:r>
            <a:r>
              <a:rPr dirty="0" sz="1400">
                <a:latin typeface="Times New Roman"/>
                <a:cs typeface="Times New Roman"/>
              </a:rPr>
              <a:t>– </a:t>
            </a:r>
            <a:r>
              <a:rPr dirty="0" sz="1400" spc="-5">
                <a:latin typeface="Times New Roman"/>
                <a:cs typeface="Times New Roman"/>
              </a:rPr>
              <a:t>analytic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Taylor  series does not </a:t>
            </a:r>
            <a:r>
              <a:rPr dirty="0" sz="1400" spc="-10">
                <a:latin typeface="Times New Roman"/>
                <a:cs typeface="Times New Roman"/>
              </a:rPr>
              <a:t>exist at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200150" y="5227954"/>
            <a:ext cx="0" cy="647700"/>
          </a:xfrm>
          <a:custGeom>
            <a:avLst/>
            <a:gdLst/>
            <a:ahLst/>
            <a:cxnLst/>
            <a:rect l="l" t="t" r="r" b="b"/>
            <a:pathLst>
              <a:path w="0" h="647700">
                <a:moveTo>
                  <a:pt x="0" y="0"/>
                </a:moveTo>
                <a:lnTo>
                  <a:pt x="0" y="647700"/>
                </a:lnTo>
              </a:path>
            </a:pathLst>
          </a:custGeom>
          <a:ln w="25400">
            <a:solidFill>
              <a:srgbClr val="000000"/>
            </a:solidFill>
            <a:prstDash val="lgDashDot"/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4</a:t>
            </a:fld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2450" y="439419"/>
            <a:ext cx="2971800" cy="894080"/>
          </a:xfrm>
          <a:custGeom>
            <a:avLst/>
            <a:gdLst/>
            <a:ahLst/>
            <a:cxnLst/>
            <a:rect l="l" t="t" r="r" b="b"/>
            <a:pathLst>
              <a:path w="2971800" h="894080">
                <a:moveTo>
                  <a:pt x="0" y="894079"/>
                </a:moveTo>
                <a:lnTo>
                  <a:pt x="2971800" y="894079"/>
                </a:lnTo>
                <a:lnTo>
                  <a:pt x="2971800" y="0"/>
                </a:lnTo>
                <a:lnTo>
                  <a:pt x="0" y="0"/>
                </a:lnTo>
                <a:lnTo>
                  <a:pt x="0" y="894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1763" y="419200"/>
            <a:ext cx="2775585" cy="8597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5080" indent="-635">
              <a:lnSpc>
                <a:spcPct val="130400"/>
              </a:lnSpc>
              <a:spcBef>
                <a:spcPts val="9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Two: Solution </a:t>
            </a:r>
            <a:r>
              <a:rPr dirty="0" sz="1400" i="1">
                <a:latin typeface="Lucida Calligraphy"/>
                <a:cs typeface="Lucida Calligraphy"/>
              </a:rPr>
              <a:t>of  </a:t>
            </a:r>
            <a:r>
              <a:rPr dirty="0" sz="1400" spc="-5" i="1">
                <a:latin typeface="Lucida Calligraphy"/>
                <a:cs typeface="Lucida Calligraphy"/>
              </a:rPr>
              <a:t>Differential Equations Using  Power Series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70330" y="133222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412875" y="3140709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1129080" y="1216506"/>
            <a:ext cx="5305425" cy="3063240"/>
          </a:xfrm>
          <a:prstGeom prst="rect">
            <a:avLst/>
          </a:prstGeom>
        </p:spPr>
        <p:txBody>
          <a:bodyPr wrap="square" lIns="0" tIns="90170" rIns="0" bIns="0" rtlCol="0" vert="horz">
            <a:spAutoFit/>
          </a:bodyPr>
          <a:lstStyle/>
          <a:p>
            <a:pPr marL="469265">
              <a:lnSpc>
                <a:spcPct val="100000"/>
              </a:lnSpc>
              <a:spcBef>
                <a:spcPts val="710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2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homogeneous D.E. </a:t>
            </a:r>
            <a:r>
              <a:rPr dirty="0" sz="1400">
                <a:latin typeface="Times New Roman"/>
                <a:cs typeface="Times New Roman"/>
              </a:rPr>
              <a:t>that </a:t>
            </a:r>
            <a:r>
              <a:rPr dirty="0" sz="1400" spc="-5">
                <a:latin typeface="Times New Roman"/>
                <a:cs typeface="Times New Roman"/>
              </a:rPr>
              <a:t>given in equation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(3),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810"/>
              </a:spcBef>
            </a:pPr>
            <a:r>
              <a:rPr dirty="0" sz="1200" spc="465">
                <a:latin typeface="Cambria Math"/>
                <a:cs typeface="Cambria Math"/>
              </a:rPr>
              <a:t> </a:t>
            </a:r>
            <a:r>
              <a:rPr dirty="0" baseline="29411" sz="1275" spc="630">
                <a:latin typeface="Cambria Math"/>
                <a:cs typeface="Cambria Math"/>
              </a:rPr>
              <a:t> </a:t>
            </a:r>
            <a:r>
              <a:rPr dirty="0" baseline="2314" sz="1800" spc="352">
                <a:latin typeface="Cambria Math"/>
                <a:cs typeface="Cambria Math"/>
              </a:rPr>
              <a:t> </a:t>
            </a:r>
            <a:r>
              <a:rPr dirty="0" sz="1200" spc="400">
                <a:latin typeface="Cambria Math"/>
                <a:cs typeface="Cambria Math"/>
              </a:rPr>
              <a:t> </a:t>
            </a:r>
            <a:r>
              <a:rPr dirty="0" baseline="2314" sz="1800" spc="345">
                <a:latin typeface="Cambria Math"/>
                <a:cs typeface="Cambria Math"/>
              </a:rPr>
              <a:t> </a:t>
            </a:r>
            <a:r>
              <a:rPr dirty="0" baseline="2314" sz="1800" spc="7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 </a:t>
            </a:r>
            <a:r>
              <a:rPr dirty="0" sz="1200" spc="400">
                <a:latin typeface="Cambria Math"/>
                <a:cs typeface="Cambria Math"/>
              </a:rPr>
              <a:t> </a:t>
            </a:r>
            <a:r>
              <a:rPr dirty="0" baseline="-16339" sz="1275" spc="562">
                <a:latin typeface="Cambria Math"/>
                <a:cs typeface="Cambria Math"/>
              </a:rPr>
              <a:t> </a:t>
            </a:r>
            <a:r>
              <a:rPr dirty="0" baseline="-16339" sz="1275" spc="644">
                <a:latin typeface="Cambria Math"/>
                <a:cs typeface="Cambria Math"/>
              </a:rPr>
              <a:t> </a:t>
            </a:r>
            <a:r>
              <a:rPr dirty="0" baseline="-16339" sz="1275" spc="532">
                <a:latin typeface="Cambria Math"/>
                <a:cs typeface="Cambria Math"/>
              </a:rPr>
              <a:t> </a:t>
            </a:r>
            <a:r>
              <a:rPr dirty="0" baseline="2314" sz="1800" spc="352">
                <a:latin typeface="Cambria Math"/>
                <a:cs typeface="Cambria Math"/>
              </a:rPr>
              <a:t> </a:t>
            </a:r>
            <a:r>
              <a:rPr dirty="0" sz="1200" spc="400">
                <a:latin typeface="Cambria Math"/>
                <a:cs typeface="Cambria Math"/>
              </a:rPr>
              <a:t> </a:t>
            </a:r>
            <a:r>
              <a:rPr dirty="0" baseline="2314" sz="1800" spc="330">
                <a:latin typeface="Cambria Math"/>
                <a:cs typeface="Cambria Math"/>
              </a:rPr>
              <a:t> </a:t>
            </a:r>
            <a:r>
              <a:rPr dirty="0" sz="1200" spc="465">
                <a:latin typeface="Cambria Math"/>
                <a:cs typeface="Cambria Math"/>
              </a:rPr>
              <a:t> </a:t>
            </a:r>
            <a:r>
              <a:rPr dirty="0" baseline="29411" sz="1275" spc="562">
                <a:latin typeface="Cambria Math"/>
                <a:cs typeface="Cambria Math"/>
              </a:rPr>
              <a:t> </a:t>
            </a:r>
            <a:r>
              <a:rPr dirty="0" baseline="29411" sz="1275" spc="644">
                <a:latin typeface="Cambria Math"/>
                <a:cs typeface="Cambria Math"/>
              </a:rPr>
              <a:t> </a:t>
            </a:r>
            <a:r>
              <a:rPr dirty="0" baseline="29411" sz="1275" spc="525">
                <a:latin typeface="Cambria Math"/>
                <a:cs typeface="Cambria Math"/>
              </a:rPr>
              <a:t> </a:t>
            </a:r>
            <a:r>
              <a:rPr dirty="0" baseline="2314" sz="1800" spc="352">
                <a:latin typeface="Cambria Math"/>
                <a:cs typeface="Cambria Math"/>
              </a:rPr>
              <a:t> </a:t>
            </a:r>
            <a:r>
              <a:rPr dirty="0" sz="1200" spc="400">
                <a:latin typeface="Cambria Math"/>
                <a:cs typeface="Cambria Math"/>
              </a:rPr>
              <a:t> </a:t>
            </a:r>
            <a:r>
              <a:rPr dirty="0" baseline="2314" sz="1800" spc="345">
                <a:latin typeface="Cambria Math"/>
                <a:cs typeface="Cambria Math"/>
              </a:rPr>
              <a:t> </a:t>
            </a:r>
            <a:r>
              <a:rPr dirty="0" baseline="2314" sz="1800" spc="-15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 </a:t>
            </a:r>
            <a:r>
              <a:rPr dirty="0" sz="1200" spc="750">
                <a:latin typeface="Cambria Math"/>
                <a:cs typeface="Cambria Math"/>
              </a:rPr>
              <a:t> </a:t>
            </a:r>
            <a:r>
              <a:rPr dirty="0" sz="1200" spc="-5">
                <a:latin typeface="Times New Roman"/>
                <a:cs typeface="Times New Roman"/>
              </a:rPr>
              <a:t>+</a:t>
            </a:r>
            <a:r>
              <a:rPr dirty="0" sz="1200" spc="20">
                <a:latin typeface="Times New Roman"/>
                <a:cs typeface="Times New Roman"/>
              </a:rPr>
              <a:t> </a:t>
            </a:r>
            <a:r>
              <a:rPr dirty="0" sz="1200">
                <a:latin typeface="Cambria Math"/>
                <a:cs typeface="Cambria Math"/>
              </a:rPr>
              <a:t>̅</a:t>
            </a:r>
            <a:r>
              <a:rPr dirty="0" baseline="2314" sz="1800" spc="352">
                <a:latin typeface="Cambria Math"/>
                <a:cs typeface="Cambria Math"/>
              </a:rPr>
              <a:t> </a:t>
            </a:r>
            <a:r>
              <a:rPr dirty="0" sz="1200" spc="400">
                <a:latin typeface="Cambria Math"/>
                <a:cs typeface="Cambria Math"/>
              </a:rPr>
              <a:t> </a:t>
            </a:r>
            <a:r>
              <a:rPr dirty="0" baseline="2314" sz="1800" spc="345">
                <a:latin typeface="Cambria Math"/>
                <a:cs typeface="Cambria Math"/>
              </a:rPr>
              <a:t> </a:t>
            </a:r>
            <a:r>
              <a:rPr dirty="0" baseline="2314" sz="1800" spc="-15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>
                <a:latin typeface="Cambria Math"/>
                <a:cs typeface="Cambria Math"/>
              </a:rPr>
              <a:t> </a:t>
            </a:r>
            <a:r>
              <a:rPr dirty="0" sz="1200" spc="400">
                <a:latin typeface="Cambria Math"/>
                <a:cs typeface="Cambria Math"/>
              </a:rPr>
              <a:t> </a:t>
            </a:r>
            <a:r>
              <a:rPr dirty="0" baseline="-16339" sz="1275" spc="525">
                <a:latin typeface="Cambria Math"/>
                <a:cs typeface="Cambria Math"/>
              </a:rPr>
              <a:t> </a:t>
            </a:r>
            <a:r>
              <a:rPr dirty="0" baseline="2314" sz="1800" spc="352">
                <a:latin typeface="Cambria Math"/>
                <a:cs typeface="Cambria Math"/>
              </a:rPr>
              <a:t> </a:t>
            </a:r>
            <a:r>
              <a:rPr dirty="0" sz="1200" spc="400">
                <a:latin typeface="Cambria Math"/>
                <a:cs typeface="Cambria Math"/>
              </a:rPr>
              <a:t> </a:t>
            </a:r>
            <a:r>
              <a:rPr dirty="0" baseline="2314" sz="1800" spc="352">
                <a:latin typeface="Cambria Math"/>
                <a:cs typeface="Cambria Math"/>
              </a:rPr>
              <a:t> </a:t>
            </a:r>
            <a:r>
              <a:rPr dirty="0" sz="1200" spc="365">
                <a:latin typeface="Cambria Math"/>
                <a:cs typeface="Cambria Math"/>
              </a:rPr>
              <a:t> </a:t>
            </a:r>
            <a:r>
              <a:rPr dirty="0" baseline="-16339" sz="1275" spc="525">
                <a:latin typeface="Cambria Math"/>
                <a:cs typeface="Cambria Math"/>
              </a:rPr>
              <a:t> </a:t>
            </a:r>
            <a:r>
              <a:rPr dirty="0" baseline="2314" sz="1800" spc="330">
                <a:latin typeface="Cambria Math"/>
                <a:cs typeface="Cambria Math"/>
              </a:rPr>
              <a:t> </a:t>
            </a:r>
            <a:r>
              <a:rPr dirty="0" sz="1200" spc="400">
                <a:latin typeface="Cambria Math"/>
                <a:cs typeface="Cambria Math"/>
              </a:rPr>
              <a:t> </a:t>
            </a:r>
            <a:r>
              <a:rPr dirty="0" baseline="2314" sz="1800" spc="345">
                <a:latin typeface="Cambria Math"/>
                <a:cs typeface="Cambria Math"/>
              </a:rPr>
              <a:t> </a:t>
            </a:r>
            <a:r>
              <a:rPr dirty="0" baseline="2314" sz="1800" spc="97">
                <a:latin typeface="Cambria Math"/>
                <a:cs typeface="Cambria Math"/>
              </a:rPr>
              <a:t> </a:t>
            </a:r>
            <a:r>
              <a:rPr dirty="0" sz="1200" spc="630">
                <a:latin typeface="Cambria Math"/>
                <a:cs typeface="Cambria Math"/>
              </a:rPr>
              <a:t> </a:t>
            </a:r>
            <a:r>
              <a:rPr dirty="0" sz="1200" spc="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110">
                <a:latin typeface="Cambria Math"/>
                <a:cs typeface="Cambria Math"/>
              </a:rPr>
              <a:t> </a:t>
            </a:r>
            <a:r>
              <a:rPr dirty="0" sz="1400" spc="944">
                <a:latin typeface="Cambria Math"/>
                <a:cs typeface="Cambria Math"/>
              </a:rPr>
              <a:t> </a:t>
            </a:r>
            <a:r>
              <a:rPr dirty="0" sz="1400" spc="93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10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12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 indent="176530">
              <a:lnSpc>
                <a:spcPct val="100000"/>
              </a:lnSpc>
              <a:spcBef>
                <a:spcPts val="655"/>
              </a:spcBef>
            </a:pP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point 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baseline="-12345" sz="1350" i="1">
                <a:latin typeface="Times New Roman"/>
                <a:cs typeface="Times New Roman"/>
              </a:rPr>
              <a:t>0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</a:t>
            </a:r>
            <a:r>
              <a:rPr dirty="0" sz="1400" spc="-10">
                <a:latin typeface="Times New Roman"/>
                <a:cs typeface="Times New Roman"/>
              </a:rPr>
              <a:t>an </a:t>
            </a:r>
            <a:r>
              <a:rPr dirty="0" sz="1400" spc="-5">
                <a:latin typeface="Times New Roman"/>
                <a:cs typeface="Times New Roman"/>
              </a:rPr>
              <a:t>ordinary point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5">
                <a:latin typeface="Times New Roman"/>
                <a:cs typeface="Times New Roman"/>
              </a:rPr>
              <a:t>eq.(</a:t>
            </a:r>
            <a:r>
              <a:rPr dirty="0" sz="1400" spc="5" i="1">
                <a:latin typeface="Times New Roman"/>
                <a:cs typeface="Times New Roman"/>
              </a:rPr>
              <a:t>3</a:t>
            </a:r>
            <a:r>
              <a:rPr dirty="0" sz="1400" spc="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coefficient</a:t>
            </a:r>
            <a:endParaRPr sz="1400">
              <a:latin typeface="Times New Roman"/>
              <a:cs typeface="Times New Roman"/>
            </a:endParaRPr>
          </a:p>
          <a:p>
            <a:pPr algn="just" marL="12700" marR="6350">
              <a:lnSpc>
                <a:spcPct val="143600"/>
              </a:lnSpc>
              <a:spcBef>
                <a:spcPts val="10"/>
              </a:spcBef>
            </a:pPr>
            <a:r>
              <a:rPr dirty="0" sz="1400" spc="-5">
                <a:latin typeface="Times New Roman"/>
                <a:cs typeface="Times New Roman"/>
              </a:rPr>
              <a:t>functions</a:t>
            </a:r>
            <a:r>
              <a:rPr dirty="0" baseline="198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 (real) </a:t>
            </a:r>
            <a:r>
              <a:rPr dirty="0" sz="1400" spc="-5">
                <a:latin typeface="Times New Roman"/>
                <a:cs typeface="Times New Roman"/>
              </a:rPr>
              <a:t>analytic in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neighborhood of</a:t>
            </a:r>
            <a:r>
              <a:rPr dirty="0" sz="1400" spc="-5">
                <a:latin typeface="Times New Roman"/>
                <a:cs typeface="Times New Roman"/>
              </a:rPr>
              <a:t> that </a:t>
            </a:r>
            <a:r>
              <a:rPr dirty="0" sz="1400">
                <a:latin typeface="Times New Roman"/>
                <a:cs typeface="Times New Roman"/>
              </a:rPr>
              <a:t>is, the  </a:t>
            </a:r>
            <a:r>
              <a:rPr dirty="0" sz="1400" spc="-5">
                <a:latin typeface="Times New Roman"/>
                <a:cs typeface="Times New Roman"/>
              </a:rPr>
              <a:t>Taylor series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baseline="-9920" sz="2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converges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the function </a:t>
            </a:r>
            <a:r>
              <a:rPr dirty="0" sz="1400">
                <a:latin typeface="Times New Roman"/>
                <a:cs typeface="Times New Roman"/>
              </a:rPr>
              <a:t>in a </a:t>
            </a:r>
            <a:r>
              <a:rPr dirty="0" sz="1400" spc="-5">
                <a:latin typeface="Times New Roman"/>
                <a:cs typeface="Times New Roman"/>
              </a:rPr>
              <a:t>neighborhood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baseline="-9920" sz="2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which  </a:t>
            </a:r>
            <a:r>
              <a:rPr dirty="0" sz="1400">
                <a:latin typeface="Times New Roman"/>
                <a:cs typeface="Times New Roman"/>
              </a:rPr>
              <a:t>means </a:t>
            </a:r>
            <a:r>
              <a:rPr dirty="0" sz="1400" spc="-5">
                <a:latin typeface="Times New Roman"/>
                <a:cs typeface="Times New Roman"/>
              </a:rPr>
              <a:t>that this D.E.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solved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power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series.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30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3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For a </a:t>
            </a:r>
            <a:r>
              <a:rPr dirty="0" sz="1400" spc="-5">
                <a:latin typeface="Times New Roman"/>
                <a:cs typeface="Times New Roman"/>
              </a:rPr>
              <a:t>homogeneous D.E. that given in equation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(4),</a:t>
            </a:r>
            <a:endParaRPr sz="14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95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2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39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just" marL="12700" marR="5080">
              <a:lnSpc>
                <a:spcPts val="2460"/>
              </a:lnSpc>
              <a:spcBef>
                <a:spcPts val="200"/>
              </a:spcBef>
            </a:pP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said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have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regular singular point </a:t>
            </a: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baseline="198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&amp;</a:t>
            </a:r>
            <a:r>
              <a:rPr dirty="0" baseline="198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not analytic </a:t>
            </a:r>
            <a:r>
              <a:rPr dirty="0" sz="1400">
                <a:latin typeface="Times New Roman"/>
                <a:cs typeface="Times New Roman"/>
              </a:rPr>
              <a:t>in a  </a:t>
            </a:r>
            <a:r>
              <a:rPr dirty="0" sz="1400" spc="-5">
                <a:latin typeface="Times New Roman"/>
                <a:cs typeface="Times New Roman"/>
              </a:rPr>
              <a:t>neighborhood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baseline="-9920" sz="2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but when</a:t>
            </a:r>
            <a:r>
              <a:rPr dirty="0" baseline="198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multiplied </a:t>
            </a:r>
            <a:r>
              <a:rPr dirty="0" sz="1400">
                <a:latin typeface="Times New Roman"/>
                <a:cs typeface="Times New Roman"/>
              </a:rPr>
              <a:t>by</a:t>
            </a:r>
            <a:r>
              <a:rPr dirty="0" sz="1400" spc="270">
                <a:latin typeface="Times New Roman"/>
                <a:cs typeface="Times New Roman"/>
              </a:rPr>
              <a:t> </a:t>
            </a:r>
            <a:r>
              <a:rPr dirty="0" sz="1400" spc="15">
                <a:latin typeface="Times New Roman"/>
                <a:cs typeface="Times New Roman"/>
              </a:rPr>
              <a:t>(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412875" y="5009514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129080" y="4258792"/>
            <a:ext cx="5304790" cy="491236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4300"/>
              </a:lnSpc>
              <a:spcBef>
                <a:spcPts val="95"/>
              </a:spcBef>
            </a:pP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20">
                <a:latin typeface="Cambria Math"/>
                <a:cs typeface="Cambria Math"/>
              </a:rPr>
              <a:t> 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6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multiplied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15">
                <a:latin typeface="Times New Roman"/>
                <a:cs typeface="Times New Roman"/>
              </a:rPr>
              <a:t>(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baseline="40123" sz="1350">
                <a:latin typeface="Times New Roman"/>
                <a:cs typeface="Times New Roman"/>
              </a:rPr>
              <a:t>2 </a:t>
            </a:r>
            <a:r>
              <a:rPr dirty="0" sz="1400" spc="-5">
                <a:latin typeface="Times New Roman"/>
                <a:cs typeface="Times New Roman"/>
              </a:rPr>
              <a:t>then these functions will </a:t>
            </a:r>
            <a:r>
              <a:rPr dirty="0" sz="1400">
                <a:latin typeface="Times New Roman"/>
                <a:cs typeface="Times New Roman"/>
              </a:rPr>
              <a:t>be  </a:t>
            </a:r>
            <a:r>
              <a:rPr dirty="0" sz="1400" spc="-5">
                <a:latin typeface="Times New Roman"/>
                <a:cs typeface="Times New Roman"/>
              </a:rPr>
              <a:t>analytic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10" i="1">
                <a:latin typeface="Times New Roman"/>
                <a:cs typeface="Times New Roman"/>
              </a:rPr>
              <a:t>x</a:t>
            </a:r>
            <a:r>
              <a:rPr dirty="0" baseline="-12345" sz="1350" spc="-15" i="1">
                <a:latin typeface="Times New Roman"/>
                <a:cs typeface="Times New Roman"/>
              </a:rPr>
              <a:t>0 </a:t>
            </a:r>
            <a:r>
              <a:rPr dirty="0" sz="1400" spc="-5">
                <a:latin typeface="Times New Roman"/>
                <a:cs typeface="Times New Roman"/>
              </a:rPr>
              <a:t>then </a:t>
            </a:r>
            <a:r>
              <a:rPr dirty="0" sz="1400" spc="-10">
                <a:latin typeface="Times New Roman"/>
                <a:cs typeface="Times New Roman"/>
              </a:rPr>
              <a:t>this </a:t>
            </a:r>
            <a:r>
              <a:rPr dirty="0" sz="1400" spc="-5">
                <a:latin typeface="Times New Roman"/>
                <a:cs typeface="Times New Roman"/>
              </a:rPr>
              <a:t>point is called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regular singular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point.</a:t>
            </a:r>
            <a:endParaRPr sz="1400">
              <a:latin typeface="Times New Roman"/>
              <a:cs typeface="Times New Roman"/>
            </a:endParaRPr>
          </a:p>
          <a:p>
            <a:pPr algn="just" marL="283845" marR="6350" indent="185420">
              <a:lnSpc>
                <a:spcPct val="144300"/>
              </a:lnSpc>
              <a:spcBef>
                <a:spcPts val="25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4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If </a:t>
            </a:r>
            <a:r>
              <a:rPr dirty="0" sz="1400" spc="-5">
                <a:latin typeface="Times New Roman"/>
                <a:cs typeface="Times New Roman"/>
              </a:rPr>
              <a:t>one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[(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baseline="40123" sz="1350">
                <a:latin typeface="Times New Roman"/>
                <a:cs typeface="Times New Roman"/>
              </a:rPr>
              <a:t>2</a:t>
            </a:r>
            <a:r>
              <a:rPr dirty="0" baseline="3086" sz="135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]is not analytic </a:t>
            </a:r>
            <a:r>
              <a:rPr dirty="0" sz="1400" spc="-10">
                <a:latin typeface="Times New Roman"/>
                <a:cs typeface="Times New Roman"/>
              </a:rPr>
              <a:t>at  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baseline="-12345" sz="1350" i="1">
                <a:latin typeface="Times New Roman"/>
                <a:cs typeface="Times New Roman"/>
              </a:rPr>
              <a:t>0</a:t>
            </a: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this point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said to </a:t>
            </a:r>
            <a:r>
              <a:rPr dirty="0" sz="1400">
                <a:latin typeface="Times New Roman"/>
                <a:cs typeface="Times New Roman"/>
              </a:rPr>
              <a:t>be </a:t>
            </a:r>
            <a:r>
              <a:rPr dirty="0" sz="1400" spc="-5">
                <a:latin typeface="Times New Roman"/>
                <a:cs typeface="Times New Roman"/>
              </a:rPr>
              <a:t>irregular singular point,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cannot be  solved </a:t>
            </a:r>
            <a:r>
              <a:rPr dirty="0" sz="1400">
                <a:latin typeface="Times New Roman"/>
                <a:cs typeface="Times New Roman"/>
              </a:rPr>
              <a:t>by power</a:t>
            </a:r>
            <a:r>
              <a:rPr dirty="0" sz="1400" spc="-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series.</a:t>
            </a:r>
            <a:endParaRPr sz="1400">
              <a:latin typeface="Times New Roman"/>
              <a:cs typeface="Times New Roman"/>
            </a:endParaRPr>
          </a:p>
          <a:p>
            <a:pPr marL="12700" marR="5080">
              <a:lnSpc>
                <a:spcPct val="14360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3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Show </a:t>
            </a:r>
            <a:r>
              <a:rPr dirty="0" sz="1400">
                <a:latin typeface="Times New Roman"/>
                <a:cs typeface="Times New Roman"/>
              </a:rPr>
              <a:t>if of the </a:t>
            </a:r>
            <a:r>
              <a:rPr dirty="0" sz="1400" spc="-5">
                <a:latin typeface="Times New Roman"/>
                <a:cs typeface="Times New Roman"/>
              </a:rPr>
              <a:t>following differential equations have ordinary, </a:t>
            </a:r>
            <a:r>
              <a:rPr dirty="0" sz="1400">
                <a:latin typeface="Times New Roman"/>
                <a:cs typeface="Times New Roman"/>
              </a:rPr>
              <a:t>regular  </a:t>
            </a:r>
            <a:r>
              <a:rPr dirty="0" sz="1400" spc="-5">
                <a:latin typeface="Times New Roman"/>
                <a:cs typeface="Times New Roman"/>
              </a:rPr>
              <a:t>singular and irregular</a:t>
            </a:r>
            <a:r>
              <a:rPr dirty="0" sz="1400" spc="-2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points.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90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1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5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240665">
              <a:lnSpc>
                <a:spcPct val="100000"/>
              </a:lnSpc>
              <a:spcBef>
                <a:spcPts val="805"/>
              </a:spcBef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92405">
              <a:lnSpc>
                <a:spcPct val="100000"/>
              </a:lnSpc>
              <a:spcBef>
                <a:spcPts val="790"/>
              </a:spcBef>
            </a:pPr>
            <a:r>
              <a:rPr dirty="0" sz="1400">
                <a:latin typeface="Times New Roman"/>
                <a:cs typeface="Times New Roman"/>
              </a:rPr>
              <a:t>1-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1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5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5">
                <a:latin typeface="Times New Roman"/>
                <a:cs typeface="Times New Roman"/>
              </a:rPr>
              <a:t>Since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and</a:t>
            </a:r>
            <a:r>
              <a:rPr dirty="0" sz="1400">
                <a:latin typeface="Times New Roman"/>
                <a:cs typeface="Times New Roman"/>
              </a:rPr>
              <a:t> are </a:t>
            </a:r>
            <a:r>
              <a:rPr dirty="0" sz="1400" spc="-5">
                <a:latin typeface="Times New Roman"/>
                <a:cs typeface="Times New Roman"/>
              </a:rPr>
              <a:t>analytic</a:t>
            </a:r>
            <a:r>
              <a:rPr dirty="0" sz="1400" spc="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at </a:t>
            </a:r>
            <a:r>
              <a:rPr dirty="0" sz="1400" spc="-175">
                <a:latin typeface="Times New Roman"/>
                <a:cs typeface="Times New Roman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then these points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called ordinary</a:t>
            </a:r>
            <a:r>
              <a:rPr dirty="0" sz="1400" spc="-5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points.</a:t>
            </a:r>
            <a:endParaRPr sz="1400">
              <a:latin typeface="Times New Roman"/>
              <a:cs typeface="Times New Roman"/>
            </a:endParaRPr>
          </a:p>
          <a:p>
            <a:pPr marL="240665">
              <a:lnSpc>
                <a:spcPct val="100000"/>
              </a:lnSpc>
              <a:spcBef>
                <a:spcPts val="795"/>
              </a:spcBef>
            </a:pPr>
            <a:r>
              <a:rPr dirty="0" sz="1400">
                <a:latin typeface="Times New Roman"/>
                <a:cs typeface="Times New Roman"/>
              </a:rPr>
              <a:t>2-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5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 spc="-5">
                <a:latin typeface="Times New Roman"/>
                <a:cs typeface="Times New Roman"/>
              </a:rPr>
              <a:t>The first function</a:t>
            </a:r>
            <a:r>
              <a:rPr dirty="0" baseline="19841" sz="2100" spc="509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 analytic</a:t>
            </a:r>
            <a:r>
              <a:rPr dirty="0" sz="1400" spc="-18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at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  <a:p>
            <a:pPr algn="ctr" marL="519430">
              <a:lnSpc>
                <a:spcPct val="100000"/>
              </a:lnSpc>
              <a:spcBef>
                <a:spcPts val="69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955160" y="9150857"/>
            <a:ext cx="16700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967860" y="9187941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29080" y="9047226"/>
            <a:ext cx="53041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93725" algn="l"/>
                <a:tab pos="957580" algn="l"/>
                <a:tab pos="1600835" algn="l"/>
                <a:tab pos="3073400" algn="l"/>
                <a:tab pos="4324350" algn="l"/>
                <a:tab pos="5073015" algn="l"/>
              </a:tabLst>
            </a:pPr>
            <a:r>
              <a:rPr dirty="0" sz="1400" spc="-20">
                <a:latin typeface="Times New Roman"/>
                <a:cs typeface="Times New Roman"/>
              </a:rPr>
              <a:t>W</a:t>
            </a:r>
            <a:r>
              <a:rPr dirty="0" sz="1400">
                <a:latin typeface="Times New Roman"/>
                <a:cs typeface="Times New Roman"/>
              </a:rPr>
              <a:t>hile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h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s</a:t>
            </a:r>
            <a:r>
              <a:rPr dirty="0" sz="1400">
                <a:latin typeface="Times New Roman"/>
                <a:cs typeface="Times New Roman"/>
              </a:rPr>
              <a:t>e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>
                <a:latin typeface="Times New Roman"/>
                <a:cs typeface="Times New Roman"/>
              </a:rPr>
              <a:t>o</a:t>
            </a:r>
            <a:r>
              <a:rPr dirty="0" sz="1400" spc="-10">
                <a:latin typeface="Times New Roman"/>
                <a:cs typeface="Times New Roman"/>
              </a:rPr>
              <a:t>n</a:t>
            </a:r>
            <a:r>
              <a:rPr dirty="0" sz="1400">
                <a:latin typeface="Times New Roman"/>
                <a:cs typeface="Times New Roman"/>
              </a:rPr>
              <a:t>d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>
                <a:latin typeface="Times New Roman"/>
                <a:cs typeface="Times New Roman"/>
              </a:rPr>
              <a:t>f</a:t>
            </a:r>
            <a:r>
              <a:rPr dirty="0" sz="1400" spc="-10">
                <a:latin typeface="Times New Roman"/>
                <a:cs typeface="Times New Roman"/>
              </a:rPr>
              <a:t>u</a:t>
            </a:r>
            <a:r>
              <a:rPr dirty="0" sz="1400">
                <a:latin typeface="Times New Roman"/>
                <a:cs typeface="Times New Roman"/>
              </a:rPr>
              <a:t>n</a:t>
            </a:r>
            <a:r>
              <a:rPr dirty="0" sz="1400" spc="-15">
                <a:latin typeface="Times New Roman"/>
                <a:cs typeface="Times New Roman"/>
              </a:rPr>
              <a:t>c</a:t>
            </a:r>
            <a:r>
              <a:rPr dirty="0" sz="1400">
                <a:latin typeface="Times New Roman"/>
                <a:cs typeface="Times New Roman"/>
              </a:rPr>
              <a:t>t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on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5">
                <a:latin typeface="Cambria Math"/>
                <a:cs typeface="Cambria Math"/>
              </a:rPr>
              <a:t> </a:t>
            </a:r>
            <a:r>
              <a:rPr dirty="0" sz="1400" spc="88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00">
                <a:latin typeface="Cambria Math"/>
                <a:cs typeface="Cambria Math"/>
              </a:rPr>
              <a:t> </a:t>
            </a:r>
            <a:r>
              <a:rPr dirty="0" sz="1400" spc="40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25">
                <a:latin typeface="Times New Roman"/>
                <a:cs typeface="Times New Roman"/>
              </a:rPr>
              <a:t>m</a:t>
            </a:r>
            <a:r>
              <a:rPr dirty="0" sz="1400">
                <a:latin typeface="Times New Roman"/>
                <a:cs typeface="Times New Roman"/>
              </a:rPr>
              <a:t>ult</a:t>
            </a:r>
            <a:r>
              <a:rPr dirty="0" sz="1400" spc="-10">
                <a:latin typeface="Times New Roman"/>
                <a:cs typeface="Times New Roman"/>
              </a:rPr>
              <a:t>i</a:t>
            </a:r>
            <a:r>
              <a:rPr dirty="0" sz="1400">
                <a:latin typeface="Times New Roman"/>
                <a:cs typeface="Times New Roman"/>
              </a:rPr>
              <a:t>ply</a:t>
            </a:r>
            <a:r>
              <a:rPr dirty="0" sz="1400">
                <a:latin typeface="Times New Roman"/>
                <a:cs typeface="Times New Roman"/>
              </a:rPr>
              <a:t>	</a:t>
            </a:r>
            <a:r>
              <a:rPr dirty="0" sz="1400" spc="-10">
                <a:latin typeface="Times New Roman"/>
                <a:cs typeface="Times New Roman"/>
              </a:rPr>
              <a:t>t</a:t>
            </a:r>
            <a:r>
              <a:rPr dirty="0" sz="1400">
                <a:latin typeface="Times New Roman"/>
                <a:cs typeface="Times New Roman"/>
              </a:rPr>
              <a:t>he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796409" y="9556191"/>
            <a:ext cx="167005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809109" y="9593274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129080" y="9452558"/>
            <a:ext cx="43027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55">
                <a:latin typeface="Cambria Math"/>
                <a:cs typeface="Cambria Math"/>
              </a:rPr>
              <a:t> </a:t>
            </a:r>
            <a:r>
              <a:rPr dirty="0" sz="1400" spc="459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 multiply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1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</a:t>
            </a:r>
            <a:r>
              <a:rPr dirty="0" baseline="47222" sz="1500" spc="127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4</a:t>
            </a:fld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2450" y="439419"/>
            <a:ext cx="2971800" cy="894080"/>
          </a:xfrm>
          <a:custGeom>
            <a:avLst/>
            <a:gdLst/>
            <a:ahLst/>
            <a:cxnLst/>
            <a:rect l="l" t="t" r="r" b="b"/>
            <a:pathLst>
              <a:path w="2971800" h="894080">
                <a:moveTo>
                  <a:pt x="0" y="894079"/>
                </a:moveTo>
                <a:lnTo>
                  <a:pt x="2971800" y="894079"/>
                </a:lnTo>
                <a:lnTo>
                  <a:pt x="2971800" y="0"/>
                </a:lnTo>
                <a:lnTo>
                  <a:pt x="0" y="0"/>
                </a:lnTo>
                <a:lnTo>
                  <a:pt x="0" y="894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1763" y="419200"/>
            <a:ext cx="2775585" cy="8597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5080" indent="-635">
              <a:lnSpc>
                <a:spcPct val="130400"/>
              </a:lnSpc>
              <a:spcBef>
                <a:spcPts val="9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Two: Solution </a:t>
            </a:r>
            <a:r>
              <a:rPr dirty="0" sz="1400" i="1">
                <a:latin typeface="Lucida Calligraphy"/>
                <a:cs typeface="Lucida Calligraphy"/>
              </a:rPr>
              <a:t>of  </a:t>
            </a:r>
            <a:r>
              <a:rPr dirty="0" sz="1400" spc="-5" i="1">
                <a:latin typeface="Lucida Calligraphy"/>
                <a:cs typeface="Lucida Calligraphy"/>
              </a:rPr>
              <a:t>Differential Equations Using  Power Series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141730" y="3477894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1129080" y="1201267"/>
            <a:ext cx="5304790" cy="85813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10795">
              <a:lnSpc>
                <a:spcPct val="14360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The first function still analytic but the second not analytic, therefore this  point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called irregular singular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point.</a:t>
            </a:r>
            <a:endParaRPr sz="1400">
              <a:latin typeface="Times New Roman"/>
              <a:cs typeface="Times New Roman"/>
            </a:endParaRPr>
          </a:p>
          <a:p>
            <a:pPr marL="649605" indent="-228600">
              <a:lnSpc>
                <a:spcPct val="100000"/>
              </a:lnSpc>
              <a:spcBef>
                <a:spcPts val="760"/>
              </a:spcBef>
              <a:buFont typeface="Wingdings"/>
              <a:buChar char=""/>
              <a:tabLst>
                <a:tab pos="65024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Solving D.E. using Power</a:t>
            </a:r>
            <a:r>
              <a:rPr dirty="0" u="heavy" sz="1400" spc="1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Series</a:t>
            </a:r>
            <a:endParaRPr sz="1400">
              <a:latin typeface="Times New Roman"/>
              <a:cs typeface="Times New Roman"/>
            </a:endParaRPr>
          </a:p>
          <a:p>
            <a:pPr marL="12700" indent="220345">
              <a:lnSpc>
                <a:spcPct val="100000"/>
              </a:lnSpc>
              <a:spcBef>
                <a:spcPts val="705"/>
              </a:spcBef>
            </a:pPr>
            <a:r>
              <a:rPr dirty="0" sz="1400" spc="-5">
                <a:latin typeface="Times New Roman"/>
                <a:cs typeface="Times New Roman"/>
              </a:rPr>
              <a:t>The power series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used </a:t>
            </a:r>
            <a:r>
              <a:rPr dirty="0" sz="1400">
                <a:latin typeface="Times New Roman"/>
                <a:cs typeface="Times New Roman"/>
              </a:rPr>
              <a:t>to </a:t>
            </a:r>
            <a:r>
              <a:rPr dirty="0" sz="1400" spc="-5">
                <a:latin typeface="Times New Roman"/>
                <a:cs typeface="Times New Roman"/>
              </a:rPr>
              <a:t>find solutions to differential</a:t>
            </a:r>
            <a:r>
              <a:rPr dirty="0" sz="1400" spc="17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equations</a:t>
            </a:r>
            <a:endParaRPr sz="1400">
              <a:latin typeface="Times New Roman"/>
              <a:cs typeface="Times New Roman"/>
            </a:endParaRPr>
          </a:p>
          <a:p>
            <a:pPr algn="just" marL="12700" marR="7620">
              <a:lnSpc>
                <a:spcPct val="143600"/>
              </a:lnSpc>
              <a:spcBef>
                <a:spcPts val="15"/>
              </a:spcBef>
            </a:pP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equation </a:t>
            </a:r>
            <a:r>
              <a:rPr dirty="0" sz="1400">
                <a:latin typeface="Times New Roman"/>
                <a:cs typeface="Times New Roman"/>
              </a:rPr>
              <a:t>(4), </a:t>
            </a:r>
            <a:r>
              <a:rPr dirty="0" sz="1400" spc="-5">
                <a:latin typeface="Times New Roman"/>
                <a:cs typeface="Times New Roman"/>
              </a:rPr>
              <a:t>since many differential equations can’t </a:t>
            </a:r>
            <a:r>
              <a:rPr dirty="0" sz="1400">
                <a:latin typeface="Times New Roman"/>
                <a:cs typeface="Times New Roman"/>
              </a:rPr>
              <a:t>be  </a:t>
            </a:r>
            <a:r>
              <a:rPr dirty="0" sz="1400" spc="-5">
                <a:latin typeface="Times New Roman"/>
                <a:cs typeface="Times New Roman"/>
              </a:rPr>
              <a:t>solved explicitly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terms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finite combinations of simple familiar  functions.</a:t>
            </a:r>
            <a:endParaRPr sz="1400">
              <a:latin typeface="Times New Roman"/>
              <a:cs typeface="Times New Roman"/>
            </a:endParaRPr>
          </a:p>
          <a:p>
            <a:pPr marL="240665" marR="671830">
              <a:lnSpc>
                <a:spcPts val="2460"/>
              </a:lnSpc>
              <a:spcBef>
                <a:spcPts val="165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5</a:t>
            </a:r>
            <a:r>
              <a:rPr dirty="0" sz="1400" spc="-5">
                <a:latin typeface="Times New Roman"/>
                <a:cs typeface="Times New Roman"/>
              </a:rPr>
              <a:t>: the </a:t>
            </a:r>
            <a:r>
              <a:rPr dirty="0" sz="1400" spc="-10">
                <a:latin typeface="Times New Roman"/>
                <a:cs typeface="Times New Roman"/>
              </a:rPr>
              <a:t>steps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solution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D.E. using power series are:  </a:t>
            </a:r>
            <a:r>
              <a:rPr dirty="0" sz="1400">
                <a:latin typeface="Times New Roman"/>
                <a:cs typeface="Times New Roman"/>
              </a:rPr>
              <a:t>1- Test </a:t>
            </a:r>
            <a:r>
              <a:rPr dirty="0" sz="1400" spc="-5">
                <a:latin typeface="Times New Roman"/>
                <a:cs typeface="Times New Roman"/>
              </a:rPr>
              <a:t>each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>
                <a:latin typeface="Times New Roman"/>
                <a:cs typeface="Times New Roman"/>
              </a:rPr>
              <a:t> if they are </a:t>
            </a:r>
            <a:r>
              <a:rPr dirty="0" sz="1400" spc="-5">
                <a:latin typeface="Times New Roman"/>
                <a:cs typeface="Times New Roman"/>
              </a:rPr>
              <a:t>analytic or not </a:t>
            </a:r>
            <a:r>
              <a:rPr dirty="0" sz="1400" spc="-10">
                <a:latin typeface="Times New Roman"/>
                <a:cs typeface="Times New Roman"/>
              </a:rPr>
              <a:t>at</a:t>
            </a:r>
            <a:r>
              <a:rPr dirty="0" sz="1400" spc="-65">
                <a:latin typeface="Times New Roman"/>
                <a:cs typeface="Times New Roman"/>
              </a:rPr>
              <a:t> </a:t>
            </a:r>
            <a:r>
              <a:rPr dirty="0" sz="1400" spc="-10" i="1">
                <a:latin typeface="Times New Roman"/>
                <a:cs typeface="Times New Roman"/>
              </a:rPr>
              <a:t>x</a:t>
            </a:r>
            <a:r>
              <a:rPr dirty="0" baseline="-12345" sz="1350" spc="-15" i="1">
                <a:latin typeface="Times New Roman"/>
                <a:cs typeface="Times New Roman"/>
              </a:rPr>
              <a:t>0</a:t>
            </a:r>
            <a:endParaRPr baseline="-12345" sz="1350">
              <a:latin typeface="Times New Roman"/>
              <a:cs typeface="Times New Roman"/>
            </a:endParaRPr>
          </a:p>
          <a:p>
            <a:pPr marL="469265" marR="6350" indent="-228600">
              <a:lnSpc>
                <a:spcPts val="2420"/>
              </a:lnSpc>
              <a:spcBef>
                <a:spcPts val="30"/>
              </a:spcBef>
              <a:buAutoNum type="arabicPlain" startAt="2"/>
              <a:tabLst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sz="1400">
                <a:latin typeface="Times New Roman"/>
                <a:cs typeface="Times New Roman"/>
              </a:rPr>
              <a:t> are </a:t>
            </a:r>
            <a:r>
              <a:rPr dirty="0" sz="1400" spc="-5">
                <a:latin typeface="Times New Roman"/>
                <a:cs typeface="Times New Roman"/>
              </a:rPr>
              <a:t>analytic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baseline="-12345" sz="1350" i="1">
                <a:latin typeface="Times New Roman"/>
                <a:cs typeface="Times New Roman"/>
              </a:rPr>
              <a:t>0 </a:t>
            </a:r>
            <a:r>
              <a:rPr dirty="0" sz="1400" spc="-5">
                <a:latin typeface="Times New Roman"/>
                <a:cs typeface="Times New Roman"/>
              </a:rPr>
              <a:t>,express </a:t>
            </a:r>
            <a:r>
              <a:rPr dirty="0" sz="1400" i="1">
                <a:latin typeface="Times New Roman"/>
                <a:cs typeface="Times New Roman"/>
              </a:rPr>
              <a:t>y </a:t>
            </a:r>
            <a:r>
              <a:rPr dirty="0" sz="1400">
                <a:latin typeface="Times New Roman"/>
                <a:cs typeface="Times New Roman"/>
              </a:rPr>
              <a:t>in </a:t>
            </a:r>
            <a:r>
              <a:rPr dirty="0" sz="1400" spc="-5">
                <a:latin typeface="Times New Roman"/>
                <a:cs typeface="Times New Roman"/>
              </a:rPr>
              <a:t>the form </a:t>
            </a:r>
            <a:r>
              <a:rPr dirty="0" sz="1400">
                <a:latin typeface="Times New Roman"/>
                <a:cs typeface="Times New Roman"/>
              </a:rPr>
              <a:t>of power  </a:t>
            </a:r>
            <a:r>
              <a:rPr dirty="0" sz="1400" spc="-5">
                <a:latin typeface="Times New Roman"/>
                <a:cs typeface="Times New Roman"/>
              </a:rPr>
              <a:t>series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535"/>
              </a:spcBef>
              <a:buAutoNum type="arabicPlain" startAt="2"/>
              <a:tabLst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Find the first </a:t>
            </a:r>
            <a:r>
              <a:rPr dirty="0" sz="1400" spc="-10">
                <a:latin typeface="Times New Roman"/>
                <a:cs typeface="Times New Roman"/>
              </a:rPr>
              <a:t>and </a:t>
            </a:r>
            <a:r>
              <a:rPr dirty="0" sz="1400" spc="-5">
                <a:latin typeface="Times New Roman"/>
                <a:cs typeface="Times New Roman"/>
              </a:rPr>
              <a:t>the second derivatives of</a:t>
            </a:r>
            <a:r>
              <a:rPr dirty="0" sz="1400" spc="55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y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30"/>
              </a:spcBef>
              <a:buAutoNum type="arabicPlain" startAt="2"/>
              <a:tabLst>
                <a:tab pos="469900" algn="l"/>
              </a:tabLst>
            </a:pPr>
            <a:r>
              <a:rPr dirty="0" sz="1400" spc="-5">
                <a:latin typeface="Times New Roman"/>
                <a:cs typeface="Times New Roman"/>
              </a:rPr>
              <a:t>Substitutes the values </a:t>
            </a:r>
            <a:r>
              <a:rPr dirty="0" sz="1400">
                <a:latin typeface="Times New Roman"/>
                <a:cs typeface="Times New Roman"/>
              </a:rPr>
              <a:t>of (</a:t>
            </a:r>
            <a:r>
              <a:rPr dirty="0" sz="1400" i="1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and its derivatives in the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D.E.</a:t>
            </a:r>
            <a:endParaRPr sz="1400">
              <a:latin typeface="Times New Roman"/>
              <a:cs typeface="Times New Roman"/>
            </a:endParaRPr>
          </a:p>
          <a:p>
            <a:pPr marL="469265" indent="-228600">
              <a:lnSpc>
                <a:spcPct val="100000"/>
              </a:lnSpc>
              <a:spcBef>
                <a:spcPts val="745"/>
              </a:spcBef>
              <a:buAutoNum type="arabicPlain" startAt="2"/>
              <a:tabLst>
                <a:tab pos="469900" algn="l"/>
              </a:tabLst>
            </a:pPr>
            <a:r>
              <a:rPr dirty="0" sz="1400">
                <a:latin typeface="Times New Roman"/>
                <a:cs typeface="Times New Roman"/>
              </a:rPr>
              <a:t>Make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power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10">
                <a:latin typeface="Times New Roman"/>
                <a:cs typeface="Times New Roman"/>
              </a:rPr>
              <a:t>same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by</a:t>
            </a:r>
            <a:r>
              <a:rPr dirty="0" sz="1400" spc="9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assuming</a:t>
            </a:r>
            <a:r>
              <a:rPr dirty="0" sz="1400" spc="125">
                <a:latin typeface="Times New Roman"/>
                <a:cs typeface="Times New Roman"/>
              </a:rPr>
              <a:t>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5" i="1">
                <a:latin typeface="Times New Roman"/>
                <a:cs typeface="Times New Roman"/>
              </a:rPr>
              <a:t>n</a:t>
            </a:r>
            <a:r>
              <a:rPr dirty="0" sz="1400" spc="5">
                <a:latin typeface="Times New Roman"/>
                <a:cs typeface="Times New Roman"/>
              </a:rPr>
              <a:t>)</a:t>
            </a:r>
            <a:r>
              <a:rPr dirty="0" sz="1400" spc="114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equal</a:t>
            </a:r>
            <a:r>
              <a:rPr dirty="0" sz="1400" spc="1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</a:t>
            </a:r>
            <a:r>
              <a:rPr dirty="0" sz="1400" spc="1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value</a:t>
            </a:r>
            <a:r>
              <a:rPr dirty="0" sz="1400" spc="10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240665" marR="1310005" indent="228600">
              <a:lnSpc>
                <a:spcPts val="2450"/>
              </a:lnSpc>
              <a:spcBef>
                <a:spcPts val="170"/>
              </a:spcBef>
            </a:pP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so the value </a:t>
            </a:r>
            <a:r>
              <a:rPr dirty="0" sz="1400">
                <a:latin typeface="Times New Roman"/>
                <a:cs typeface="Times New Roman"/>
              </a:rPr>
              <a:t>of (</a:t>
            </a:r>
            <a:r>
              <a:rPr dirty="0" sz="1400" i="1">
                <a:latin typeface="Times New Roman"/>
                <a:cs typeface="Times New Roman"/>
              </a:rPr>
              <a:t>r</a:t>
            </a:r>
            <a:r>
              <a:rPr dirty="0" sz="1400">
                <a:latin typeface="Times New Roman"/>
                <a:cs typeface="Times New Roman"/>
              </a:rPr>
              <a:t>) be </a:t>
            </a:r>
            <a:r>
              <a:rPr dirty="0" sz="1400" spc="-5">
                <a:latin typeface="Times New Roman"/>
                <a:cs typeface="Times New Roman"/>
              </a:rPr>
              <a:t>equal to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power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5">
                <a:latin typeface="Times New Roman"/>
                <a:cs typeface="Times New Roman"/>
              </a:rPr>
              <a:t>(</a:t>
            </a:r>
            <a:r>
              <a:rPr dirty="0" sz="1400" spc="5" i="1">
                <a:latin typeface="Times New Roman"/>
                <a:cs typeface="Times New Roman"/>
              </a:rPr>
              <a:t>x</a:t>
            </a:r>
            <a:r>
              <a:rPr dirty="0" sz="1400" spc="5">
                <a:latin typeface="Times New Roman"/>
                <a:cs typeface="Times New Roman"/>
              </a:rPr>
              <a:t>)  </a:t>
            </a:r>
            <a:r>
              <a:rPr dirty="0" sz="1400">
                <a:latin typeface="Times New Roman"/>
                <a:cs typeface="Times New Roman"/>
              </a:rPr>
              <a:t>6- </a:t>
            </a:r>
            <a:r>
              <a:rPr dirty="0" sz="1400" spc="-5">
                <a:latin typeface="Times New Roman"/>
                <a:cs typeface="Times New Roman"/>
              </a:rPr>
              <a:t>Evaluating all coefficients in terms</a:t>
            </a:r>
            <a:r>
              <a:rPr dirty="0" sz="1400" spc="-4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3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  <a:p>
            <a:pPr marL="12700" marR="17145" indent="227965">
              <a:lnSpc>
                <a:spcPts val="2460"/>
              </a:lnSpc>
              <a:spcBef>
                <a:spcPts val="5"/>
              </a:spcBef>
            </a:pPr>
            <a:r>
              <a:rPr dirty="0" sz="1400">
                <a:latin typeface="Times New Roman"/>
                <a:cs typeface="Times New Roman"/>
              </a:rPr>
              <a:t>7- </a:t>
            </a:r>
            <a:r>
              <a:rPr dirty="0" sz="1400" spc="-5">
                <a:latin typeface="Times New Roman"/>
                <a:cs typeface="Times New Roman"/>
              </a:rPr>
              <a:t>Write </a:t>
            </a:r>
            <a:r>
              <a:rPr dirty="0" sz="1400">
                <a:latin typeface="Times New Roman"/>
                <a:cs typeface="Times New Roman"/>
              </a:rPr>
              <a:t>(</a:t>
            </a:r>
            <a:r>
              <a:rPr dirty="0" sz="1400" i="1">
                <a:latin typeface="Times New Roman"/>
                <a:cs typeface="Times New Roman"/>
              </a:rPr>
              <a:t>y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in the 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power series </a:t>
            </a:r>
            <a:r>
              <a:rPr dirty="0" sz="1400" spc="-10">
                <a:latin typeface="Times New Roman"/>
                <a:cs typeface="Times New Roman"/>
              </a:rPr>
              <a:t>with </a:t>
            </a:r>
            <a:r>
              <a:rPr dirty="0" sz="1400">
                <a:latin typeface="Times New Roman"/>
                <a:cs typeface="Times New Roman"/>
              </a:rPr>
              <a:t>only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coefficients  </a:t>
            </a: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4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Use </a:t>
            </a:r>
            <a:r>
              <a:rPr dirty="0" sz="1400" spc="-5">
                <a:latin typeface="Times New Roman"/>
                <a:cs typeface="Times New Roman"/>
              </a:rPr>
              <a:t>power series to solve the equation</a:t>
            </a:r>
            <a:r>
              <a:rPr dirty="0" sz="1400" spc="204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5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12700" marR="8890">
              <a:lnSpc>
                <a:spcPct val="143600"/>
              </a:lnSpc>
            </a:pP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sz="1400" spc="-5" i="1">
                <a:latin typeface="Times New Roman"/>
                <a:cs typeface="Times New Roman"/>
              </a:rPr>
              <a:t>b(x) </a:t>
            </a:r>
            <a:r>
              <a:rPr dirty="0" sz="1400">
                <a:latin typeface="Times New Roman"/>
                <a:cs typeface="Times New Roman"/>
              </a:rPr>
              <a:t>= 0 </a:t>
            </a:r>
            <a:r>
              <a:rPr dirty="0" sz="1400" spc="-5">
                <a:latin typeface="Times New Roman"/>
                <a:cs typeface="Times New Roman"/>
              </a:rPr>
              <a:t>&amp;</a:t>
            </a:r>
            <a:r>
              <a:rPr dirty="0" sz="1400" spc="-5" i="1">
                <a:latin typeface="Times New Roman"/>
                <a:cs typeface="Times New Roman"/>
              </a:rPr>
              <a:t>c(x) </a:t>
            </a:r>
            <a:r>
              <a:rPr dirty="0" sz="1400" spc="-5">
                <a:latin typeface="Times New Roman"/>
                <a:cs typeface="Times New Roman"/>
              </a:rPr>
              <a:t>=1then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two functions are analytic and the D.E. 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solved </a:t>
            </a:r>
            <a:r>
              <a:rPr dirty="0" sz="1400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power</a:t>
            </a:r>
            <a:r>
              <a:rPr dirty="0" sz="1400" spc="-2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series.</a:t>
            </a:r>
            <a:endParaRPr sz="1400">
              <a:latin typeface="Times New Roman"/>
              <a:cs typeface="Times New Roman"/>
            </a:endParaRPr>
          </a:p>
          <a:p>
            <a:pPr algn="ctr" marL="931544">
              <a:lnSpc>
                <a:spcPct val="100000"/>
              </a:lnSpc>
              <a:spcBef>
                <a:spcPts val="55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484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3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37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algn="ctr" marL="935355">
              <a:lnSpc>
                <a:spcPct val="100000"/>
              </a:lnSpc>
              <a:spcBef>
                <a:spcPts val="1510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L="611505">
              <a:lnSpc>
                <a:spcPct val="100000"/>
              </a:lnSpc>
              <a:spcBef>
                <a:spcPts val="52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49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409">
                <a:latin typeface="Cambria Math"/>
                <a:cs typeface="Cambria Math"/>
              </a:rPr>
              <a:t> </a:t>
            </a:r>
            <a:r>
              <a:rPr dirty="0" sz="1400" spc="380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757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algn="ctr" marL="615315">
              <a:lnSpc>
                <a:spcPct val="100000"/>
              </a:lnSpc>
              <a:spcBef>
                <a:spcPts val="1505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L="1014094">
              <a:lnSpc>
                <a:spcPct val="100000"/>
              </a:lnSpc>
              <a:spcBef>
                <a:spcPts val="51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just" marL="12700">
              <a:lnSpc>
                <a:spcPct val="100000"/>
              </a:lnSpc>
              <a:spcBef>
                <a:spcPts val="484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12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742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algn="ctr" marL="1016000">
              <a:lnSpc>
                <a:spcPct val="100000"/>
              </a:lnSpc>
              <a:spcBef>
                <a:spcPts val="1510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4</a:t>
            </a:fld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2450" y="439419"/>
            <a:ext cx="2971800" cy="894080"/>
          </a:xfrm>
          <a:custGeom>
            <a:avLst/>
            <a:gdLst/>
            <a:ahLst/>
            <a:cxnLst/>
            <a:rect l="l" t="t" r="r" b="b"/>
            <a:pathLst>
              <a:path w="2971800" h="894080">
                <a:moveTo>
                  <a:pt x="0" y="894079"/>
                </a:moveTo>
                <a:lnTo>
                  <a:pt x="2971800" y="894079"/>
                </a:lnTo>
                <a:lnTo>
                  <a:pt x="2971800" y="0"/>
                </a:lnTo>
                <a:lnTo>
                  <a:pt x="0" y="0"/>
                </a:lnTo>
                <a:lnTo>
                  <a:pt x="0" y="894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1763" y="419200"/>
            <a:ext cx="3171825" cy="161226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400685" indent="-635">
              <a:lnSpc>
                <a:spcPct val="130400"/>
              </a:lnSpc>
              <a:spcBef>
                <a:spcPts val="9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Two: Solution </a:t>
            </a:r>
            <a:r>
              <a:rPr dirty="0" sz="1400" i="1">
                <a:latin typeface="Lucida Calligraphy"/>
                <a:cs typeface="Lucida Calligraphy"/>
              </a:rPr>
              <a:t>of  </a:t>
            </a:r>
            <a:r>
              <a:rPr dirty="0" sz="1400" spc="-5" i="1">
                <a:latin typeface="Lucida Calligraphy"/>
                <a:cs typeface="Lucida Calligraphy"/>
              </a:rPr>
              <a:t>Differential Equations Using  Power Series</a:t>
            </a:r>
            <a:endParaRPr sz="1400">
              <a:latin typeface="Lucida Calligraphy"/>
              <a:cs typeface="Lucida Calligraphy"/>
            </a:endParaRPr>
          </a:p>
          <a:p>
            <a:pPr marL="489584">
              <a:lnSpc>
                <a:spcPct val="100000"/>
              </a:lnSpc>
              <a:spcBef>
                <a:spcPts val="325"/>
              </a:spcBef>
            </a:pPr>
            <a:r>
              <a:rPr dirty="0" sz="1400" spc="-5">
                <a:latin typeface="Times New Roman"/>
                <a:cs typeface="Times New Roman"/>
              </a:rPr>
              <a:t>This lead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to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554990">
              <a:lnSpc>
                <a:spcPct val="100000"/>
              </a:lnSpc>
              <a:tabLst>
                <a:tab pos="2247265" algn="l"/>
              </a:tabLst>
            </a:pPr>
            <a:r>
              <a:rPr dirty="0" sz="1000" spc="695">
                <a:latin typeface="Cambria Math"/>
                <a:cs typeface="Cambria Math"/>
              </a:rPr>
              <a:t> </a:t>
            </a:r>
            <a:r>
              <a:rPr dirty="0" sz="1000" spc="695">
                <a:latin typeface="Cambria Math"/>
                <a:cs typeface="Cambria Math"/>
              </a:rPr>
              <a:t>	</a:t>
            </a: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495934">
              <a:lnSpc>
                <a:spcPct val="100000"/>
              </a:lnSpc>
              <a:spcBef>
                <a:spcPts val="685"/>
              </a:spcBef>
            </a:pP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16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37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29080" y="2023940"/>
            <a:ext cx="5305425" cy="1443355"/>
          </a:xfrm>
          <a:prstGeom prst="rect">
            <a:avLst/>
          </a:prstGeom>
        </p:spPr>
        <p:txBody>
          <a:bodyPr wrap="square" lIns="0" tIns="317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25"/>
              </a:spcBef>
            </a:pPr>
            <a:endParaRPr sz="1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704339" algn="l"/>
              </a:tabLst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 marR="5080">
              <a:lnSpc>
                <a:spcPts val="2460"/>
              </a:lnSpc>
              <a:spcBef>
                <a:spcPts val="16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first </a:t>
            </a:r>
            <a:r>
              <a:rPr dirty="0" sz="1400">
                <a:latin typeface="Times New Roman"/>
                <a:cs typeface="Times New Roman"/>
              </a:rPr>
              <a:t>term let and </a:t>
            </a:r>
            <a:r>
              <a:rPr dirty="0" sz="1400" spc="-5">
                <a:latin typeface="Times New Roman"/>
                <a:cs typeface="Times New Roman"/>
              </a:rPr>
              <a:t>for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second </a:t>
            </a:r>
            <a:r>
              <a:rPr dirty="0" sz="1400">
                <a:latin typeface="Times New Roman"/>
                <a:cs typeface="Times New Roman"/>
              </a:rPr>
              <a:t>term let</a:t>
            </a:r>
            <a:r>
              <a:rPr dirty="0" sz="1400" spc="145">
                <a:latin typeface="Times New Roman"/>
                <a:cs typeface="Times New Roman"/>
              </a:rPr>
              <a:t> </a:t>
            </a:r>
            <a:r>
              <a:rPr dirty="0" sz="1400">
                <a:latin typeface="Arial"/>
                <a:cs typeface="Arial"/>
              </a:rPr>
              <a:t>→</a:t>
            </a:r>
            <a:endParaRPr sz="14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80"/>
              </a:spcBef>
            </a:pPr>
            <a:r>
              <a:rPr dirty="0" sz="1400">
                <a:latin typeface="Times New Roman"/>
                <a:cs typeface="Times New Roman"/>
              </a:rPr>
              <a:t>[( )( )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]</a:t>
            </a:r>
            <a:r>
              <a:rPr dirty="0" sz="1400">
                <a:latin typeface="Times New Roman"/>
                <a:cs typeface="Times New Roman"/>
              </a:rPr>
              <a:t> ,</a:t>
            </a:r>
            <a:r>
              <a:rPr dirty="0" sz="1400" spc="-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since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45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  </a:t>
            </a:r>
            <a:r>
              <a:rPr dirty="0" baseline="27777" sz="1500" spc="-15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( )(</a:t>
            </a:r>
            <a:r>
              <a:rPr dirty="0" sz="1400" spc="25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487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45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29080" y="3610483"/>
            <a:ext cx="603885" cy="269240"/>
          </a:xfrm>
          <a:prstGeom prst="rect">
            <a:avLst/>
          </a:prstGeom>
        </p:spPr>
        <p:txBody>
          <a:bodyPr wrap="square" lIns="0" tIns="2152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695"/>
              </a:spcBef>
            </a:pPr>
            <a:r>
              <a:rPr dirty="0" baseline="10416" sz="2400" spc="509">
                <a:latin typeface="Cambria Math"/>
                <a:cs typeface="Cambria Math"/>
              </a:rPr>
              <a:t> </a:t>
            </a:r>
            <a:r>
              <a:rPr dirty="0" sz="1150" spc="390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09">
                <a:latin typeface="Cambria Math"/>
                <a:cs typeface="Cambria Math"/>
              </a:rPr>
              <a:t> </a:t>
            </a:r>
            <a:r>
              <a:rPr dirty="0" sz="1150">
                <a:latin typeface="Cambria Math"/>
                <a:cs typeface="Cambria Math"/>
              </a:rPr>
              <a:t>  </a:t>
            </a:r>
            <a:r>
              <a:rPr dirty="0" baseline="10416" sz="2400" spc="1260">
                <a:latin typeface="Cambria Math"/>
                <a:cs typeface="Cambria Math"/>
              </a:rPr>
              <a:t> </a:t>
            </a:r>
            <a:endParaRPr baseline="10416" sz="24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92198" y="3505326"/>
            <a:ext cx="271145" cy="201295"/>
          </a:xfrm>
          <a:prstGeom prst="rect">
            <a:avLst/>
          </a:prstGeom>
        </p:spPr>
        <p:txBody>
          <a:bodyPr wrap="square" lIns="0" tIns="1587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250"/>
              </a:spcBef>
            </a:pP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295">
                <a:latin typeface="Cambria Math"/>
                <a:cs typeface="Cambria Math"/>
              </a:rPr>
              <a:t> </a:t>
            </a:r>
            <a:r>
              <a:rPr dirty="0" baseline="-14619" sz="1425" spc="487">
                <a:latin typeface="Cambria Math"/>
                <a:cs typeface="Cambria Math"/>
              </a:rPr>
              <a:t> </a:t>
            </a:r>
            <a:endParaRPr baseline="-14619" sz="1425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808733" y="3727830"/>
            <a:ext cx="847090" cy="20129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0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50" spc="220">
                <a:latin typeface="Cambria Math"/>
                <a:cs typeface="Cambria Math"/>
              </a:rPr>
              <a:t> </a:t>
            </a:r>
            <a:r>
              <a:rPr dirty="0" sz="1150" spc="380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 </a:t>
            </a:r>
            <a:r>
              <a:rPr dirty="0" sz="1150">
                <a:latin typeface="Cambria Math"/>
                <a:cs typeface="Cambria Math"/>
              </a:rPr>
              <a:t> </a:t>
            </a:r>
            <a:r>
              <a:rPr dirty="0" sz="1150" spc="380">
                <a:latin typeface="Cambria Math"/>
                <a:cs typeface="Cambria Math"/>
              </a:rPr>
              <a:t> </a:t>
            </a:r>
            <a:r>
              <a:rPr dirty="0" sz="1150" spc="580">
                <a:latin typeface="Cambria Math"/>
                <a:cs typeface="Cambria Math"/>
              </a:rPr>
              <a:t> </a:t>
            </a:r>
            <a:r>
              <a:rPr dirty="0" sz="1150" spc="415">
                <a:latin typeface="Cambria Math"/>
                <a:cs typeface="Cambria Math"/>
              </a:rPr>
              <a:t> </a:t>
            </a:r>
            <a:r>
              <a:rPr dirty="0" sz="1150" spc="220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21433" y="3727576"/>
            <a:ext cx="820419" cy="0"/>
          </a:xfrm>
          <a:custGeom>
            <a:avLst/>
            <a:gdLst/>
            <a:ahLst/>
            <a:cxnLst/>
            <a:rect l="l" t="t" r="r" b="b"/>
            <a:pathLst>
              <a:path w="820419" h="0">
                <a:moveTo>
                  <a:pt x="0" y="0"/>
                </a:moveTo>
                <a:lnTo>
                  <a:pt x="820216" y="0"/>
                </a:lnTo>
              </a:path>
            </a:pathLst>
          </a:custGeom>
          <a:ln w="13716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2717419" y="3593719"/>
            <a:ext cx="31216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, </a:t>
            </a:r>
            <a:r>
              <a:rPr dirty="0" sz="1400" spc="-5">
                <a:latin typeface="Times New Roman"/>
                <a:cs typeface="Times New Roman"/>
              </a:rPr>
              <a:t>this equation is called </a:t>
            </a:r>
            <a:r>
              <a:rPr dirty="0" sz="1400">
                <a:latin typeface="Times New Roman"/>
                <a:cs typeface="Times New Roman"/>
              </a:rPr>
              <a:t>a </a:t>
            </a:r>
            <a:r>
              <a:rPr dirty="0" sz="1400" spc="-5">
                <a:latin typeface="Times New Roman"/>
                <a:cs typeface="Times New Roman"/>
              </a:rPr>
              <a:t>recursion</a:t>
            </a:r>
            <a:r>
              <a:rPr dirty="0" sz="1400" spc="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relation.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129080" y="3921988"/>
            <a:ext cx="5300345" cy="64135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44300"/>
              </a:lnSpc>
              <a:spcBef>
                <a:spcPts val="95"/>
              </a:spcBef>
            </a:pPr>
            <a:r>
              <a:rPr dirty="0" sz="1400">
                <a:latin typeface="Times New Roman"/>
                <a:cs typeface="Times New Roman"/>
              </a:rPr>
              <a:t>If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are </a:t>
            </a:r>
            <a:r>
              <a:rPr dirty="0" sz="1400" spc="-5">
                <a:latin typeface="Times New Roman"/>
                <a:cs typeface="Times New Roman"/>
              </a:rPr>
              <a:t>known, this equation allows </a:t>
            </a:r>
            <a:r>
              <a:rPr dirty="0" sz="1400">
                <a:latin typeface="Times New Roman"/>
                <a:cs typeface="Times New Roman"/>
              </a:rPr>
              <a:t>us </a:t>
            </a:r>
            <a:r>
              <a:rPr dirty="0" sz="1400" spc="-5">
                <a:latin typeface="Times New Roman"/>
                <a:cs typeface="Times New Roman"/>
              </a:rPr>
              <a:t>to determine the remaining  coefficients recursively </a:t>
            </a:r>
            <a:r>
              <a:rPr dirty="0" sz="1400" spc="5">
                <a:latin typeface="Times New Roman"/>
                <a:cs typeface="Times New Roman"/>
              </a:rPr>
              <a:t>by </a:t>
            </a:r>
            <a:r>
              <a:rPr dirty="0" sz="1400" spc="-5">
                <a:latin typeface="Times New Roman"/>
                <a:cs typeface="Times New Roman"/>
              </a:rPr>
              <a:t>putting in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succession.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912366" y="480072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9080" y="4712334"/>
            <a:ext cx="107188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263267" y="4536160"/>
            <a:ext cx="387985" cy="53467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48895">
              <a:lnSpc>
                <a:spcPct val="100000"/>
              </a:lnSpc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275967" y="4853050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4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912366" y="5270119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129080" y="5181726"/>
            <a:ext cx="107188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263267" y="5005552"/>
            <a:ext cx="387985" cy="53467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550">
              <a:latin typeface="Times New Roman"/>
              <a:cs typeface="Times New Roman"/>
            </a:endParaRPr>
          </a:p>
          <a:p>
            <a:pPr marL="50800">
              <a:lnSpc>
                <a:spcPct val="100000"/>
              </a:lnSpc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275967" y="5322442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4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912366" y="573951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129080" y="5651118"/>
            <a:ext cx="107188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2275967" y="5791834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4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2674747" y="5651118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299842" y="5515482"/>
            <a:ext cx="109855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934085" algn="l"/>
              </a:tabLst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2870326" y="5791834"/>
            <a:ext cx="889000" cy="0"/>
          </a:xfrm>
          <a:custGeom>
            <a:avLst/>
            <a:gdLst/>
            <a:ahLst/>
            <a:cxnLst/>
            <a:rect l="l" t="t" r="r" b="b"/>
            <a:pathLst>
              <a:path w="889000" h="0">
                <a:moveTo>
                  <a:pt x="0" y="0"/>
                </a:moveTo>
                <a:lnTo>
                  <a:pt x="8887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795140" y="5515482"/>
            <a:ext cx="39751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04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263267" y="5769990"/>
            <a:ext cx="1932939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606425" algn="l"/>
                <a:tab pos="176974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4028821" y="5791834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 h="0">
                <a:moveTo>
                  <a:pt x="0" y="0"/>
                </a:moveTo>
                <a:lnTo>
                  <a:pt x="1584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912366" y="620915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29080" y="6120764"/>
            <a:ext cx="107188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275967" y="6261480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4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674747" y="6120764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870326" y="6261480"/>
            <a:ext cx="624840" cy="0"/>
          </a:xfrm>
          <a:custGeom>
            <a:avLst/>
            <a:gdLst/>
            <a:ahLst/>
            <a:cxnLst/>
            <a:rect l="l" t="t" r="r" b="b"/>
            <a:pathLst>
              <a:path w="624839" h="0">
                <a:moveTo>
                  <a:pt x="0" y="0"/>
                </a:moveTo>
                <a:lnTo>
                  <a:pt x="6248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2299842" y="5985128"/>
            <a:ext cx="162623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804545" algn="l"/>
                <a:tab pos="1243965" algn="l"/>
              </a:tabLst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</a:t>
            </a:r>
            <a:r>
              <a:rPr dirty="0" baseline="-41666" sz="2100" spc="127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263267" y="6239636"/>
            <a:ext cx="166814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606425" algn="l"/>
                <a:tab pos="150431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766692" y="6261480"/>
            <a:ext cx="154305" cy="0"/>
          </a:xfrm>
          <a:custGeom>
            <a:avLst/>
            <a:gdLst/>
            <a:ahLst/>
            <a:cxnLst/>
            <a:rect l="l" t="t" r="r" b="b"/>
            <a:pathLst>
              <a:path w="154304" h="0">
                <a:moveTo>
                  <a:pt x="0" y="0"/>
                </a:moveTo>
                <a:lnTo>
                  <a:pt x="15392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 txBox="1"/>
          <p:nvPr/>
        </p:nvSpPr>
        <p:spPr>
          <a:xfrm>
            <a:off x="1912366" y="668007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129080" y="6591680"/>
            <a:ext cx="107188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275967" y="6732396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4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2674747" y="6591680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99842" y="6456044"/>
            <a:ext cx="105918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762000" algn="l"/>
              </a:tabLst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870326" y="6732396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655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 txBox="1"/>
          <p:nvPr/>
        </p:nvSpPr>
        <p:spPr>
          <a:xfrm>
            <a:off x="3583051" y="6456044"/>
            <a:ext cx="53022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12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2263267" y="6710553"/>
            <a:ext cx="1786889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606425" algn="l"/>
                <a:tab pos="162369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3816984" y="6732396"/>
            <a:ext cx="291465" cy="0"/>
          </a:xfrm>
          <a:custGeom>
            <a:avLst/>
            <a:gdLst/>
            <a:ahLst/>
            <a:cxnLst/>
            <a:rect l="l" t="t" r="r" b="b"/>
            <a:pathLst>
              <a:path w="291464" h="0">
                <a:moveTo>
                  <a:pt x="0" y="0"/>
                </a:moveTo>
                <a:lnTo>
                  <a:pt x="29108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 txBox="1"/>
          <p:nvPr/>
        </p:nvSpPr>
        <p:spPr>
          <a:xfrm>
            <a:off x="1872742" y="7149464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1129080" y="7061072"/>
            <a:ext cx="103187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2237867" y="7201788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4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0" name="object 50"/>
          <p:cNvSpPr txBox="1"/>
          <p:nvPr/>
        </p:nvSpPr>
        <p:spPr>
          <a:xfrm>
            <a:off x="2636647" y="7061072"/>
            <a:ext cx="1587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2260219" y="6925436"/>
            <a:ext cx="105918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762000" algn="l"/>
              </a:tabLst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2830702" y="7201788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65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3" name="object 53"/>
          <p:cNvSpPr txBox="1"/>
          <p:nvPr/>
        </p:nvSpPr>
        <p:spPr>
          <a:xfrm>
            <a:off x="3543427" y="6925436"/>
            <a:ext cx="52578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12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2225167" y="7179944"/>
            <a:ext cx="1783714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605155" algn="l"/>
                <a:tab pos="162052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3777360" y="7201788"/>
            <a:ext cx="287020" cy="0"/>
          </a:xfrm>
          <a:custGeom>
            <a:avLst/>
            <a:gdLst/>
            <a:ahLst/>
            <a:cxnLst/>
            <a:rect l="l" t="t" r="r" b="b"/>
            <a:pathLst>
              <a:path w="287020" h="0">
                <a:moveTo>
                  <a:pt x="0" y="0"/>
                </a:moveTo>
                <a:lnTo>
                  <a:pt x="286512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6" name="object 56"/>
          <p:cNvSpPr txBox="1"/>
          <p:nvPr/>
        </p:nvSpPr>
        <p:spPr>
          <a:xfrm>
            <a:off x="1872742" y="761885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1129080" y="7530465"/>
            <a:ext cx="103187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8" name="object 58"/>
          <p:cNvSpPr/>
          <p:nvPr/>
        </p:nvSpPr>
        <p:spPr>
          <a:xfrm>
            <a:off x="2237867" y="7671180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4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9" name="object 59"/>
          <p:cNvSpPr txBox="1"/>
          <p:nvPr/>
        </p:nvSpPr>
        <p:spPr>
          <a:xfrm>
            <a:off x="2636647" y="7530465"/>
            <a:ext cx="1587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2830702" y="7671180"/>
            <a:ext cx="676910" cy="0"/>
          </a:xfrm>
          <a:custGeom>
            <a:avLst/>
            <a:gdLst/>
            <a:ahLst/>
            <a:cxnLst/>
            <a:rect l="l" t="t" r="r" b="b"/>
            <a:pathLst>
              <a:path w="676910" h="0">
                <a:moveTo>
                  <a:pt x="0" y="0"/>
                </a:moveTo>
                <a:lnTo>
                  <a:pt x="676655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2260219" y="7394828"/>
            <a:ext cx="168084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762000" algn="l"/>
                <a:tab pos="1295400" algn="l"/>
              </a:tabLst>
            </a:pP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	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>
                <a:latin typeface="Cambria Math"/>
                <a:cs typeface="Cambria Math"/>
              </a:rPr>
              <a:t> </a:t>
            </a:r>
            <a:r>
              <a:rPr dirty="0" baseline="-41666" sz="2100" spc="112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2225167" y="7649336"/>
            <a:ext cx="1719580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605155" algn="l"/>
                <a:tab pos="155638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63" name="object 63"/>
          <p:cNvSpPr/>
          <p:nvPr/>
        </p:nvSpPr>
        <p:spPr>
          <a:xfrm>
            <a:off x="3777360" y="7671180"/>
            <a:ext cx="158750" cy="0"/>
          </a:xfrm>
          <a:custGeom>
            <a:avLst/>
            <a:gdLst/>
            <a:ahLst/>
            <a:cxnLst/>
            <a:rect l="l" t="t" r="r" b="b"/>
            <a:pathLst>
              <a:path w="158750" h="0">
                <a:moveTo>
                  <a:pt x="0" y="0"/>
                </a:moveTo>
                <a:lnTo>
                  <a:pt x="158496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4" name="object 64"/>
          <p:cNvSpPr txBox="1"/>
          <p:nvPr/>
        </p:nvSpPr>
        <p:spPr>
          <a:xfrm>
            <a:off x="1129080" y="7946516"/>
            <a:ext cx="250825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10">
                <a:latin typeface="Times New Roman"/>
                <a:cs typeface="Times New Roman"/>
              </a:rPr>
              <a:t>even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coefficients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3775328" y="7893177"/>
            <a:ext cx="14732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3688460" y="8088248"/>
            <a:ext cx="3257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18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3701160" y="8087232"/>
            <a:ext cx="300355" cy="0"/>
          </a:xfrm>
          <a:custGeom>
            <a:avLst/>
            <a:gdLst/>
            <a:ahLst/>
            <a:cxnLst/>
            <a:rect l="l" t="t" r="r" b="b"/>
            <a:pathLst>
              <a:path w="300354" h="0">
                <a:moveTo>
                  <a:pt x="0" y="0"/>
                </a:moveTo>
                <a:lnTo>
                  <a:pt x="3002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8" name="object 68"/>
          <p:cNvSpPr txBox="1"/>
          <p:nvPr/>
        </p:nvSpPr>
        <p:spPr>
          <a:xfrm>
            <a:off x="1129080" y="8361426"/>
            <a:ext cx="26504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odd</a:t>
            </a:r>
            <a:r>
              <a:rPr dirty="0" sz="140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coefficients 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25">
                <a:latin typeface="Cambria Math"/>
                <a:cs typeface="Cambria Math"/>
              </a:rPr>
              <a:t> </a:t>
            </a:r>
            <a:r>
              <a:rPr dirty="0" baseline="-16666" sz="1500" spc="652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3999357" y="8308085"/>
            <a:ext cx="14732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baseline="-13888" sz="1200" spc="450">
                <a:latin typeface="Cambria Math"/>
                <a:cs typeface="Cambria Math"/>
              </a:rPr>
              <a:t> </a:t>
            </a:r>
            <a:endParaRPr baseline="-13888" sz="1200">
              <a:latin typeface="Cambria Math"/>
              <a:cs typeface="Cambria Math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3830192" y="8503157"/>
            <a:ext cx="49149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195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1" name="object 71"/>
          <p:cNvSpPr/>
          <p:nvPr/>
        </p:nvSpPr>
        <p:spPr>
          <a:xfrm>
            <a:off x="3842892" y="8502141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 h="0">
                <a:moveTo>
                  <a:pt x="0" y="0"/>
                </a:moveTo>
                <a:lnTo>
                  <a:pt x="46634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2" name="object 72"/>
          <p:cNvSpPr txBox="1"/>
          <p:nvPr/>
        </p:nvSpPr>
        <p:spPr>
          <a:xfrm>
            <a:off x="1129080" y="8756141"/>
            <a:ext cx="3191510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73" name="object 73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4" name="object 7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4</a:t>
            </a:fld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2450" y="439419"/>
            <a:ext cx="2971800" cy="894080"/>
          </a:xfrm>
          <a:custGeom>
            <a:avLst/>
            <a:gdLst/>
            <a:ahLst/>
            <a:cxnLst/>
            <a:rect l="l" t="t" r="r" b="b"/>
            <a:pathLst>
              <a:path w="2971800" h="894080">
                <a:moveTo>
                  <a:pt x="0" y="894079"/>
                </a:moveTo>
                <a:lnTo>
                  <a:pt x="2971800" y="894079"/>
                </a:lnTo>
                <a:lnTo>
                  <a:pt x="2971800" y="0"/>
                </a:lnTo>
                <a:lnTo>
                  <a:pt x="0" y="0"/>
                </a:lnTo>
                <a:lnTo>
                  <a:pt x="0" y="894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1763" y="419200"/>
            <a:ext cx="2775585" cy="8597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5080" indent="-635">
              <a:lnSpc>
                <a:spcPct val="130400"/>
              </a:lnSpc>
              <a:spcBef>
                <a:spcPts val="9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Two: Solution </a:t>
            </a:r>
            <a:r>
              <a:rPr dirty="0" sz="1400" i="1">
                <a:latin typeface="Lucida Calligraphy"/>
                <a:cs typeface="Lucida Calligraphy"/>
              </a:rPr>
              <a:t>of  </a:t>
            </a:r>
            <a:r>
              <a:rPr dirty="0" sz="1400" spc="-5" i="1">
                <a:latin typeface="Lucida Calligraphy"/>
                <a:cs typeface="Lucida Calligraphy"/>
              </a:rPr>
              <a:t>Differential Equations Using  Power Series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346961" y="145973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1890014" y="1512061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2288158" y="1512061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/>
          <p:nvPr/>
        </p:nvSpPr>
        <p:spPr>
          <a:xfrm>
            <a:off x="1877314" y="1318005"/>
            <a:ext cx="896619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10209" algn="l"/>
                <a:tab pos="808355" algn="l"/>
              </a:tabLst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	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365">
                <a:latin typeface="Cambria Math"/>
                <a:cs typeface="Cambria Math"/>
              </a:rPr>
              <a:t>	</a:t>
            </a: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958085" y="1295145"/>
            <a:ext cx="882650" cy="14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10209" algn="l"/>
                <a:tab pos="808355" algn="l"/>
              </a:tabLst>
            </a:pP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	</a:t>
            </a: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	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895601" y="1513077"/>
            <a:ext cx="93218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10209" algn="l"/>
                <a:tab pos="808355" algn="l"/>
              </a:tabLst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2685923" y="1512061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29080" y="1372869"/>
            <a:ext cx="267589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948055" algn="l"/>
                <a:tab pos="1344930" algn="l"/>
                <a:tab pos="1742439" algn="l"/>
              </a:tabLst>
            </a:pPr>
            <a:r>
              <a:rPr dirty="0" sz="1400">
                <a:latin typeface="Times New Roman"/>
                <a:cs typeface="Times New Roman"/>
              </a:rPr>
              <a:t>=			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779901" y="1357629"/>
            <a:ext cx="10795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42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981069" y="1318005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61840" y="1295145"/>
            <a:ext cx="158750" cy="147955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7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39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939921" y="1513077"/>
            <a:ext cx="3257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baseline="2777" sz="1500" spc="307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952621" y="1512061"/>
            <a:ext cx="300355" cy="0"/>
          </a:xfrm>
          <a:custGeom>
            <a:avLst/>
            <a:gdLst/>
            <a:ahLst/>
            <a:cxnLst/>
            <a:rect l="l" t="t" r="r" b="b"/>
            <a:pathLst>
              <a:path w="300354" h="0">
                <a:moveTo>
                  <a:pt x="0" y="0"/>
                </a:moveTo>
                <a:lnTo>
                  <a:pt x="3002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5005196" y="1459737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5511546" y="1318005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592317" y="1295145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5524246" y="1512061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5909309" y="1318005"/>
            <a:ext cx="10033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6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990082" y="1295145"/>
            <a:ext cx="86360" cy="14795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529834" y="1513077"/>
            <a:ext cx="53276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410209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5922009" y="1512061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4278248" y="1372869"/>
            <a:ext cx="197612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31290" algn="l"/>
                <a:tab pos="1829435" algn="l"/>
              </a:tabLst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-4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181404" y="1966213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4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1168704" y="1827021"/>
            <a:ext cx="121475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47222" sz="1500" spc="615">
                <a:latin typeface="Cambria Math"/>
                <a:cs typeface="Cambria Math"/>
              </a:rPr>
              <a:t> </a:t>
            </a:r>
            <a:r>
              <a:rPr dirty="0" baseline="83333" sz="1200" spc="450">
                <a:latin typeface="Cambria Math"/>
                <a:cs typeface="Cambria Math"/>
              </a:rPr>
              <a:t> </a:t>
            </a:r>
            <a:r>
              <a:rPr dirty="0" baseline="83333" sz="1200">
                <a:latin typeface="Cambria Math"/>
                <a:cs typeface="Cambria Math"/>
              </a:rPr>
              <a:t> </a:t>
            </a:r>
            <a:r>
              <a:rPr dirty="0" baseline="83333" sz="1200" spc="-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(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30555" sz="1500" spc="637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490342" y="1724913"/>
            <a:ext cx="375920" cy="177800"/>
          </a:xfrm>
          <a:prstGeom prst="rect">
            <a:avLst/>
          </a:prstGeom>
        </p:spPr>
        <p:txBody>
          <a:bodyPr wrap="square" lIns="0" tIns="139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dirty="0" baseline="-19444" sz="1500" spc="6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r>
              <a:rPr dirty="0" sz="800" spc="385">
                <a:latin typeface="Cambria Math"/>
                <a:cs typeface="Cambria Math"/>
              </a:rPr>
              <a:t> </a:t>
            </a:r>
            <a:r>
              <a:rPr dirty="0" sz="800" spc="415">
                <a:latin typeface="Cambria Math"/>
                <a:cs typeface="Cambria Math"/>
              </a:rPr>
              <a:t> </a:t>
            </a:r>
            <a:r>
              <a:rPr dirty="0" sz="800" spc="300">
                <a:latin typeface="Cambria Math"/>
                <a:cs typeface="Cambria Math"/>
              </a:rPr>
              <a:t> </a:t>
            </a:r>
            <a:endParaRPr sz="8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186992" y="1967229"/>
            <a:ext cx="17386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259205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baseline="2777" sz="1500" spc="270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459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baseline="2777" sz="1500" spc="292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2446654" y="1966213"/>
            <a:ext cx="466725" cy="0"/>
          </a:xfrm>
          <a:custGeom>
            <a:avLst/>
            <a:gdLst/>
            <a:ahLst/>
            <a:cxnLst/>
            <a:rect l="l" t="t" r="r" b="b"/>
            <a:pathLst>
              <a:path w="466725" h="0">
                <a:moveTo>
                  <a:pt x="0" y="0"/>
                </a:moveTo>
                <a:lnTo>
                  <a:pt x="466344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 txBox="1"/>
          <p:nvPr/>
        </p:nvSpPr>
        <p:spPr>
          <a:xfrm>
            <a:off x="2939923" y="1827021"/>
            <a:ext cx="46672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29080" y="2112618"/>
            <a:ext cx="5304790" cy="188213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45000"/>
              </a:lnSpc>
              <a:spcBef>
                <a:spcPts val="100"/>
              </a:spcBef>
            </a:pPr>
            <a:r>
              <a:rPr dirty="0" sz="1400">
                <a:latin typeface="Times New Roman"/>
                <a:cs typeface="Times New Roman"/>
              </a:rPr>
              <a:t>It </a:t>
            </a:r>
            <a:r>
              <a:rPr dirty="0" sz="1400" spc="-5">
                <a:latin typeface="Times New Roman"/>
                <a:cs typeface="Times New Roman"/>
              </a:rPr>
              <a:t>is obvious from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above series is the same </a:t>
            </a:r>
            <a:r>
              <a:rPr dirty="0" sz="1400" spc="20">
                <a:latin typeface="Times New Roman"/>
                <a:cs typeface="Times New Roman"/>
              </a:rPr>
              <a:t>as 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therefore 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function (</a:t>
            </a:r>
            <a:r>
              <a:rPr dirty="0" sz="1400" spc="-5" i="1">
                <a:latin typeface="Times New Roman"/>
                <a:cs typeface="Times New Roman"/>
              </a:rPr>
              <a:t>y</a:t>
            </a:r>
            <a:r>
              <a:rPr dirty="0" sz="1400" spc="-5">
                <a:latin typeface="Times New Roman"/>
                <a:cs typeface="Times New Roman"/>
              </a:rPr>
              <a:t>) can be written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as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82">
                <a:latin typeface="Cambria Math"/>
                <a:cs typeface="Cambria Math"/>
              </a:rPr>
              <a:t> </a:t>
            </a:r>
            <a:r>
              <a:rPr dirty="0" sz="1400" spc="350">
                <a:latin typeface="Cambria Math"/>
                <a:cs typeface="Cambria Math"/>
              </a:rPr>
              <a:t>    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385">
                <a:latin typeface="Cambria Math"/>
                <a:cs typeface="Cambria Math"/>
              </a:rPr>
              <a:t>   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20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5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5">
                <a:latin typeface="Times New Roman"/>
                <a:cs typeface="Times New Roman"/>
              </a:rPr>
              <a:t>Use Taylor series to find the series solution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of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 </a:t>
            </a:r>
            <a:r>
              <a:rPr dirty="0" sz="1400">
                <a:latin typeface="Times New Roman"/>
                <a:cs typeface="Times New Roman"/>
              </a:rPr>
              <a:t>= , if </a:t>
            </a:r>
            <a:r>
              <a:rPr dirty="0" sz="1400" spc="-5">
                <a:latin typeface="Times New Roman"/>
                <a:cs typeface="Times New Roman"/>
              </a:rPr>
              <a:t>when</a:t>
            </a:r>
            <a:r>
              <a:rPr dirty="0" sz="1400" spc="50">
                <a:latin typeface="Times New Roman"/>
                <a:cs typeface="Times New Roman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782951" y="3975328"/>
            <a:ext cx="1120140" cy="973455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68580">
              <a:lnSpc>
                <a:spcPct val="100000"/>
              </a:lnSpc>
              <a:spcBef>
                <a:spcPts val="85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3970">
              <a:lnSpc>
                <a:spcPct val="100000"/>
              </a:lnSpc>
              <a:spcBef>
                <a:spcPts val="755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  <a:tabLst>
                <a:tab pos="289560" algn="l"/>
              </a:tabLst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	</a:t>
            </a: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8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1129080" y="3975328"/>
            <a:ext cx="1278890" cy="1282700"/>
          </a:xfrm>
          <a:prstGeom prst="rect">
            <a:avLst/>
          </a:prstGeom>
        </p:spPr>
        <p:txBody>
          <a:bodyPr wrap="square" lIns="0" tIns="10858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55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52069">
              <a:lnSpc>
                <a:spcPct val="100000"/>
              </a:lnSpc>
              <a:spcBef>
                <a:spcPts val="755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250">
                <a:latin typeface="Times New Roman"/>
                <a:cs typeface="Times New Roman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910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baseline="7936" sz="2100">
                <a:latin typeface="Cambria Math"/>
                <a:cs typeface="Cambria Math"/>
              </a:rPr>
              <a:t>̿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60"/>
              </a:spcBef>
            </a:pPr>
            <a:r>
              <a:rPr dirty="0" sz="1400" spc="-5">
                <a:latin typeface="Times New Roman"/>
                <a:cs typeface="Times New Roman"/>
              </a:rPr>
              <a:t>And so </a:t>
            </a:r>
            <a:r>
              <a:rPr dirty="0" sz="1400">
                <a:latin typeface="Times New Roman"/>
                <a:cs typeface="Times New Roman"/>
              </a:rPr>
              <a:t>on to</a:t>
            </a:r>
            <a:r>
              <a:rPr dirty="0" sz="1400" spc="-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gate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3114167" y="5541898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4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8" name="object 38"/>
          <p:cNvSpPr/>
          <p:nvPr/>
        </p:nvSpPr>
        <p:spPr>
          <a:xfrm>
            <a:off x="3852036" y="5541898"/>
            <a:ext cx="146685" cy="0"/>
          </a:xfrm>
          <a:custGeom>
            <a:avLst/>
            <a:gdLst/>
            <a:ahLst/>
            <a:cxnLst/>
            <a:rect l="l" t="t" r="r" b="b"/>
            <a:pathLst>
              <a:path w="146685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1129080" y="5401182"/>
            <a:ext cx="3428365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50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1984" sz="2100" spc="405">
                <a:latin typeface="Cambria Math"/>
                <a:cs typeface="Cambria Math"/>
              </a:rPr>
              <a:t> </a:t>
            </a:r>
            <a:r>
              <a:rPr dirty="0" baseline="1984" sz="2100" spc="-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>
                <a:latin typeface="Cambria Math"/>
                <a:cs typeface="Cambria Math"/>
              </a:rPr>
              <a:t> ̿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baseline="7936" sz="2100">
                <a:latin typeface="Cambria Math"/>
                <a:cs typeface="Cambria Math"/>
              </a:rPr>
              <a:t>̿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baseline="47619" sz="2100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-10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……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1129080" y="5493831"/>
            <a:ext cx="2863850" cy="509905"/>
          </a:xfrm>
          <a:prstGeom prst="rect">
            <a:avLst/>
          </a:prstGeom>
        </p:spPr>
        <p:txBody>
          <a:bodyPr wrap="square" lIns="0" tIns="571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5"/>
              </a:spcBef>
            </a:pPr>
            <a:endParaRPr sz="1250">
              <a:latin typeface="Times New Roman"/>
              <a:cs typeface="Times New Roman"/>
            </a:endParaRPr>
          </a:p>
          <a:p>
            <a:pPr algn="r" marR="5080">
              <a:lnSpc>
                <a:spcPct val="100000"/>
              </a:lnSpc>
              <a:tabLst>
                <a:tab pos="737235" algn="l"/>
              </a:tabLst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67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……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129080" y="5976594"/>
            <a:ext cx="5304155" cy="3659504"/>
          </a:xfrm>
          <a:prstGeom prst="rect">
            <a:avLst/>
          </a:prstGeom>
        </p:spPr>
        <p:txBody>
          <a:bodyPr wrap="square" lIns="0" tIns="10985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6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Solve </a:t>
            </a:r>
            <a:r>
              <a:rPr dirty="0" sz="1400" spc="-5">
                <a:latin typeface="Times New Roman"/>
                <a:cs typeface="Times New Roman"/>
              </a:rPr>
              <a:t>the following second order</a:t>
            </a:r>
            <a:r>
              <a:rPr dirty="0" sz="1400" spc="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D.E.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 ̅ </a:t>
            </a:r>
            <a:r>
              <a:rPr dirty="0" sz="1400">
                <a:latin typeface="Times New Roman"/>
                <a:cs typeface="Times New Roman"/>
              </a:rPr>
              <a:t>,</a:t>
            </a:r>
            <a:r>
              <a:rPr dirty="0" sz="1400" spc="-13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around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233045">
              <a:lnSpc>
                <a:spcPct val="100000"/>
              </a:lnSpc>
              <a:spcBef>
                <a:spcPts val="765"/>
              </a:spcBef>
            </a:pPr>
            <a:r>
              <a:rPr dirty="0" sz="1400">
                <a:latin typeface="Times New Roman"/>
                <a:cs typeface="Times New Roman"/>
              </a:rPr>
              <a:t>Since </a:t>
            </a:r>
            <a:r>
              <a:rPr dirty="0" sz="1400" i="1">
                <a:latin typeface="Times New Roman"/>
                <a:cs typeface="Times New Roman"/>
              </a:rPr>
              <a:t>b(x) </a:t>
            </a:r>
            <a:r>
              <a:rPr dirty="0" sz="1400">
                <a:latin typeface="Times New Roman"/>
                <a:cs typeface="Times New Roman"/>
              </a:rPr>
              <a:t>= </a:t>
            </a:r>
            <a:r>
              <a:rPr dirty="0" sz="1400" spc="-5">
                <a:latin typeface="Times New Roman"/>
                <a:cs typeface="Times New Roman"/>
              </a:rPr>
              <a:t>&amp;</a:t>
            </a:r>
            <a:r>
              <a:rPr dirty="0" sz="1400" spc="-5" i="1">
                <a:latin typeface="Times New Roman"/>
                <a:cs typeface="Times New Roman"/>
              </a:rPr>
              <a:t>c(x) </a:t>
            </a:r>
            <a:r>
              <a:rPr dirty="0" sz="1400">
                <a:latin typeface="Times New Roman"/>
                <a:cs typeface="Times New Roman"/>
              </a:rPr>
              <a:t>=1 </a:t>
            </a:r>
            <a:r>
              <a:rPr dirty="0" sz="1400" spc="-5">
                <a:latin typeface="Times New Roman"/>
                <a:cs typeface="Times New Roman"/>
              </a:rPr>
              <a:t>then the two functions are analytic</a:t>
            </a:r>
            <a:r>
              <a:rPr dirty="0" sz="1400" spc="-8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and the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755"/>
              </a:spcBef>
            </a:pPr>
            <a:r>
              <a:rPr dirty="0" sz="1400" spc="-5">
                <a:latin typeface="Times New Roman"/>
                <a:cs typeface="Times New Roman"/>
              </a:rPr>
              <a:t>D.E. </a:t>
            </a:r>
            <a:r>
              <a:rPr dirty="0" sz="1400">
                <a:latin typeface="Times New Roman"/>
                <a:cs typeface="Times New Roman"/>
              </a:rPr>
              <a:t>can be </a:t>
            </a:r>
            <a:r>
              <a:rPr dirty="0" sz="1400" spc="-5">
                <a:latin typeface="Times New Roman"/>
                <a:cs typeface="Times New Roman"/>
              </a:rPr>
              <a:t>solved by </a:t>
            </a:r>
            <a:r>
              <a:rPr dirty="0" sz="1400">
                <a:latin typeface="Times New Roman"/>
                <a:cs typeface="Times New Roman"/>
              </a:rPr>
              <a:t>power</a:t>
            </a:r>
            <a:r>
              <a:rPr dirty="0" sz="1400" spc="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series.</a:t>
            </a:r>
            <a:endParaRPr sz="1400">
              <a:latin typeface="Times New Roman"/>
              <a:cs typeface="Times New Roman"/>
            </a:endParaRPr>
          </a:p>
          <a:p>
            <a:pPr algn="ctr" marR="4276090">
              <a:lnSpc>
                <a:spcPct val="100000"/>
              </a:lnSpc>
              <a:spcBef>
                <a:spcPts val="560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84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37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algn="ctr" marR="4274185">
              <a:lnSpc>
                <a:spcPct val="100000"/>
              </a:lnSpc>
              <a:spcBef>
                <a:spcPts val="1510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R="4276090">
              <a:lnSpc>
                <a:spcPct val="100000"/>
              </a:lnSpc>
              <a:spcBef>
                <a:spcPts val="509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742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algn="ctr" marR="4274185">
              <a:lnSpc>
                <a:spcPct val="100000"/>
              </a:lnSpc>
              <a:spcBef>
                <a:spcPts val="1510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R="4276090">
              <a:lnSpc>
                <a:spcPct val="100000"/>
              </a:lnSpc>
              <a:spcBef>
                <a:spcPts val="509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4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37">
                <a:latin typeface="Cambria Math"/>
                <a:cs typeface="Cambria Math"/>
              </a:rPr>
              <a:t> </a:t>
            </a:r>
            <a:r>
              <a:rPr dirty="0" baseline="30555" sz="1500" spc="757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algn="ctr" marR="4274185">
              <a:lnSpc>
                <a:spcPct val="100000"/>
              </a:lnSpc>
              <a:spcBef>
                <a:spcPts val="1505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3" name="object 43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4</a:t>
            </a:fld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2450" y="439419"/>
            <a:ext cx="2971800" cy="894080"/>
          </a:xfrm>
          <a:custGeom>
            <a:avLst/>
            <a:gdLst/>
            <a:ahLst/>
            <a:cxnLst/>
            <a:rect l="l" t="t" r="r" b="b"/>
            <a:pathLst>
              <a:path w="2971800" h="894080">
                <a:moveTo>
                  <a:pt x="0" y="894079"/>
                </a:moveTo>
                <a:lnTo>
                  <a:pt x="2971800" y="894079"/>
                </a:lnTo>
                <a:lnTo>
                  <a:pt x="2971800" y="0"/>
                </a:lnTo>
                <a:lnTo>
                  <a:pt x="0" y="0"/>
                </a:lnTo>
                <a:lnTo>
                  <a:pt x="0" y="894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1763" y="419200"/>
            <a:ext cx="2775585" cy="85979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5080" indent="-635">
              <a:lnSpc>
                <a:spcPct val="130400"/>
              </a:lnSpc>
              <a:spcBef>
                <a:spcPts val="9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Two: Solution </a:t>
            </a:r>
            <a:r>
              <a:rPr dirty="0" sz="1400" i="1">
                <a:latin typeface="Lucida Calligraphy"/>
                <a:cs typeface="Lucida Calligraphy"/>
              </a:rPr>
              <a:t>of  </a:t>
            </a:r>
            <a:r>
              <a:rPr dirty="0" sz="1400" spc="-5" i="1">
                <a:latin typeface="Lucida Calligraphy"/>
                <a:cs typeface="Lucida Calligraphy"/>
              </a:rPr>
              <a:t>Differential Equations Using  Power Series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173276" y="1235709"/>
            <a:ext cx="26924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baseline="-19841" sz="2100">
                <a:latin typeface="Cambria Math"/>
                <a:cs typeface="Cambria Math"/>
              </a:rPr>
              <a:t>∑</a:t>
            </a: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299717" y="1394205"/>
            <a:ext cx="335915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870710" algn="l"/>
                <a:tab pos="3096260" algn="l"/>
              </a:tabLst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580133" y="1302765"/>
            <a:ext cx="3845560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68805" algn="l"/>
                <a:tab pos="3096260" algn="l"/>
              </a:tabLst>
            </a:pP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652">
                <a:latin typeface="Cambria Math"/>
                <a:cs typeface="Cambria Math"/>
              </a:rPr>
              <a:t> </a:t>
            </a:r>
            <a:r>
              <a:rPr dirty="0" baseline="27777" sz="1500" spc="742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∑</a:t>
            </a:r>
            <a:r>
              <a:rPr dirty="0" baseline="21825" sz="2100">
                <a:latin typeface="Cambria Math"/>
                <a:cs typeface="Cambria Math"/>
              </a:rPr>
              <a:t>	</a:t>
            </a:r>
            <a:r>
              <a:rPr dirty="0" baseline="1984" sz="2100">
                <a:latin typeface="Cambria Math"/>
                <a:cs typeface="Cambria Math"/>
              </a:rPr>
              <a:t>∑</a:t>
            </a:r>
            <a:r>
              <a:rPr dirty="0" baseline="30555" sz="1500" spc="104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	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029714" y="3172713"/>
            <a:ext cx="567055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455">
                <a:latin typeface="Cambria Math"/>
                <a:cs typeface="Cambria Math"/>
              </a:rPr>
              <a:t> </a:t>
            </a:r>
            <a:r>
              <a:rPr dirty="0" sz="1300" spc="450">
                <a:latin typeface="Cambria Math"/>
                <a:cs typeface="Cambria Math"/>
              </a:rPr>
              <a:t> </a:t>
            </a:r>
            <a:r>
              <a:rPr dirty="0" sz="1300" spc="660">
                <a:latin typeface="Cambria Math"/>
                <a:cs typeface="Cambria Math"/>
              </a:rPr>
              <a:t> </a:t>
            </a:r>
            <a:r>
              <a:rPr dirty="0" sz="1300" spc="450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874773" y="3418585"/>
            <a:ext cx="876935" cy="0"/>
          </a:xfrm>
          <a:custGeom>
            <a:avLst/>
            <a:gdLst/>
            <a:ahLst/>
            <a:cxnLst/>
            <a:rect l="l" t="t" r="r" b="b"/>
            <a:pathLst>
              <a:path w="876935" h="0">
                <a:moveTo>
                  <a:pt x="0" y="0"/>
                </a:moveTo>
                <a:lnTo>
                  <a:pt x="876604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1129080" y="1515210"/>
            <a:ext cx="4290695" cy="2141855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first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term 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second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term 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third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term 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[( (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45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5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00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500">
                <a:latin typeface="Cambria Math"/>
                <a:cs typeface="Cambria Math"/>
              </a:rPr>
              <a:t> </a:t>
            </a:r>
            <a:r>
              <a:rPr dirty="0" baseline="27777" sz="1500" spc="45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>
                <a:latin typeface="Arial"/>
                <a:cs typeface="Arial"/>
              </a:rPr>
              <a:t>→ </a:t>
            </a:r>
            <a:r>
              <a:rPr dirty="0" sz="1400">
                <a:latin typeface="Times New Roman"/>
                <a:cs typeface="Times New Roman"/>
              </a:rPr>
              <a:t>( + 1)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204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2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35714" sz="2100">
                <a:latin typeface="Arial"/>
                <a:cs typeface="Arial"/>
              </a:rPr>
              <a:t>→</a:t>
            </a:r>
            <a:r>
              <a:rPr dirty="0" baseline="23809" sz="2100" spc="135">
                <a:latin typeface="Arial"/>
                <a:cs typeface="Arial"/>
              </a:rPr>
              <a:t> </a:t>
            </a:r>
            <a:r>
              <a:rPr dirty="0" baseline="35714" sz="2100">
                <a:latin typeface="Times New Roman"/>
                <a:cs typeface="Times New Roman"/>
              </a:rPr>
              <a:t>=</a:t>
            </a:r>
            <a:r>
              <a:rPr dirty="0" baseline="35714" sz="2100" spc="-7">
                <a:latin typeface="Times New Roman"/>
                <a:cs typeface="Times New Roman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sz="1300" spc="440">
                <a:latin typeface="Cambria Math"/>
                <a:cs typeface="Cambria Math"/>
              </a:rPr>
              <a:t> </a:t>
            </a:r>
            <a:r>
              <a:rPr dirty="0" sz="1300" spc="660">
                <a:latin typeface="Cambria Math"/>
                <a:cs typeface="Cambria Math"/>
              </a:rPr>
              <a:t> </a:t>
            </a:r>
            <a:r>
              <a:rPr dirty="0" sz="1300" spc="455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325">
                <a:latin typeface="Cambria Math"/>
                <a:cs typeface="Cambria Math"/>
              </a:rPr>
              <a:t> </a:t>
            </a:r>
            <a:r>
              <a:rPr dirty="0" sz="1300" spc="660">
                <a:latin typeface="Cambria Math"/>
                <a:cs typeface="Cambria Math"/>
              </a:rPr>
              <a:t> </a:t>
            </a:r>
            <a:r>
              <a:rPr dirty="0" sz="1300" spc="46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125">
                <a:latin typeface="Cambria Math"/>
                <a:cs typeface="Cambria Math"/>
              </a:rPr>
              <a:t> </a:t>
            </a:r>
            <a:r>
              <a:rPr dirty="0" baseline="27777" sz="2700" spc="569">
                <a:latin typeface="Cambria Math"/>
                <a:cs typeface="Cambria Math"/>
              </a:rPr>
              <a:t> </a:t>
            </a:r>
            <a:r>
              <a:rPr dirty="0" baseline="23504" sz="1950" spc="592">
                <a:latin typeface="Cambria Math"/>
                <a:cs typeface="Cambria Math"/>
              </a:rPr>
              <a:t> </a:t>
            </a:r>
            <a:endParaRPr baseline="23504" sz="195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1990089" y="3877183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2355214" y="3929506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 h="0">
                <a:moveTo>
                  <a:pt x="0" y="0"/>
                </a:moveTo>
                <a:lnTo>
                  <a:pt x="1935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2342514" y="3735450"/>
            <a:ext cx="88836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08660" algn="l"/>
              </a:tabLst>
            </a:pP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080130" y="3930523"/>
            <a:ext cx="1365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3051682" y="3929506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 h="0">
                <a:moveTo>
                  <a:pt x="0" y="0"/>
                </a:moveTo>
                <a:lnTo>
                  <a:pt x="1935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29080" y="3738498"/>
            <a:ext cx="2265045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1448435" algn="l"/>
                <a:tab pos="1703070" algn="l"/>
                <a:tab pos="2146300" algn="l"/>
              </a:tabLst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800" spc="430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	</a:t>
            </a:r>
            <a:r>
              <a:rPr dirty="0" sz="1800" spc="944">
                <a:latin typeface="Cambria Math"/>
                <a:cs typeface="Cambria Math"/>
              </a:rPr>
              <a:t> </a:t>
            </a:r>
            <a:r>
              <a:rPr dirty="0" sz="1800">
                <a:latin typeface="Cambria Math"/>
                <a:cs typeface="Cambria Math"/>
              </a:rPr>
              <a:t>	</a:t>
            </a:r>
            <a:r>
              <a:rPr dirty="0" sz="1800" spc="430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670175" y="3848226"/>
            <a:ext cx="814705" cy="223520"/>
          </a:xfrm>
          <a:prstGeom prst="rect">
            <a:avLst/>
          </a:prstGeom>
        </p:spPr>
        <p:txBody>
          <a:bodyPr wrap="square" lIns="0" tIns="190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5"/>
              </a:spcBef>
            </a:pPr>
            <a:endParaRPr sz="12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710565" algn="l"/>
              </a:tabLst>
            </a:pPr>
            <a:r>
              <a:rPr dirty="0" sz="1300" spc="430">
                <a:latin typeface="Cambria Math"/>
                <a:cs typeface="Cambria Math"/>
              </a:rPr>
              <a:t> </a:t>
            </a:r>
            <a:r>
              <a:rPr dirty="0" sz="1300" spc="430">
                <a:latin typeface="Cambria Math"/>
                <a:cs typeface="Cambria Math"/>
              </a:rPr>
              <a:t>	</a:t>
            </a: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393314" y="4333366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4" h="0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object 20"/>
          <p:cNvSpPr/>
          <p:nvPr/>
        </p:nvSpPr>
        <p:spPr>
          <a:xfrm>
            <a:off x="3106547" y="4333366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657982" y="4192650"/>
            <a:ext cx="835025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 </a:t>
            </a:r>
            <a:r>
              <a:rPr dirty="0" baseline="47222" sz="1500" spc="-120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393314" y="4738750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4" h="0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785998" y="468642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093847" y="4275860"/>
            <a:ext cx="194945" cy="44640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3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400">
              <a:latin typeface="Times New Roman"/>
              <a:cs typeface="Times New Roman"/>
            </a:endParaRPr>
          </a:p>
          <a:p>
            <a:pPr marL="15240">
              <a:lnSpc>
                <a:spcPct val="100000"/>
              </a:lnSpc>
            </a:pP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138042" y="4739766"/>
            <a:ext cx="13652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3109595" y="4738750"/>
            <a:ext cx="193675" cy="0"/>
          </a:xfrm>
          <a:custGeom>
            <a:avLst/>
            <a:gdLst/>
            <a:ahLst/>
            <a:cxnLst/>
            <a:rect l="l" t="t" r="r" b="b"/>
            <a:pathLst>
              <a:path w="193675" h="0">
                <a:moveTo>
                  <a:pt x="0" y="0"/>
                </a:moveTo>
                <a:lnTo>
                  <a:pt x="19354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2657982" y="4547742"/>
            <a:ext cx="793750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69875" algn="l"/>
                <a:tab pos="675005" algn="l"/>
              </a:tabLst>
            </a:pP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	</a:t>
            </a:r>
            <a:r>
              <a:rPr dirty="0" sz="1800" spc="430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426078" y="4657470"/>
            <a:ext cx="116839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129080" y="4192650"/>
            <a:ext cx="1189355" cy="105473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597535" algn="l"/>
              </a:tabLst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20"/>
              </a:spcBef>
              <a:tabLst>
                <a:tab pos="597535" algn="l"/>
              </a:tabLst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</a:pPr>
            <a:endParaRPr sz="18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1160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22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342514" y="3873525"/>
            <a:ext cx="272415" cy="1453515"/>
          </a:xfrm>
          <a:prstGeom prst="rect">
            <a:avLst/>
          </a:prstGeom>
        </p:spPr>
        <p:txBody>
          <a:bodyPr wrap="square" lIns="0" tIns="69215" rIns="0" bIns="0" rtlCol="0" vert="horz">
            <a:spAutoFit/>
          </a:bodyPr>
          <a:lstStyle/>
          <a:p>
            <a:pPr algn="ctr" marR="46990">
              <a:lnSpc>
                <a:spcPct val="100000"/>
              </a:lnSpc>
              <a:spcBef>
                <a:spcPts val="54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L="8890">
              <a:lnSpc>
                <a:spcPct val="100000"/>
              </a:lnSpc>
              <a:spcBef>
                <a:spcPts val="440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 marL="38100">
              <a:lnSpc>
                <a:spcPct val="100000"/>
              </a:lnSpc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L="8890">
              <a:lnSpc>
                <a:spcPct val="100000"/>
              </a:lnSpc>
              <a:spcBef>
                <a:spcPts val="65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150">
              <a:latin typeface="Times New Roman"/>
              <a:cs typeface="Times New Roman"/>
            </a:endParaRPr>
          </a:p>
          <a:p>
            <a:pPr algn="ctr" marL="38100">
              <a:lnSpc>
                <a:spcPct val="100000"/>
              </a:lnSpc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R="59055">
              <a:lnSpc>
                <a:spcPct val="100000"/>
              </a:lnSpc>
              <a:spcBef>
                <a:spcPts val="6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150">
              <a:latin typeface="Times New Roman"/>
              <a:cs typeface="Times New Roman"/>
            </a:endParaRPr>
          </a:p>
          <a:p>
            <a:pPr algn="ctr" marR="31750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355214" y="5148706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4" h="0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2746375" y="509638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3061842" y="4954651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58795" y="5149722"/>
            <a:ext cx="135255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3071495" y="5148706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6" name="object 36"/>
          <p:cNvSpPr txBox="1"/>
          <p:nvPr/>
        </p:nvSpPr>
        <p:spPr>
          <a:xfrm>
            <a:off x="2619882" y="4957698"/>
            <a:ext cx="708660" cy="2997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6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68605" algn="l"/>
                <a:tab pos="589915" algn="l"/>
              </a:tabLst>
            </a:pP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	</a:t>
            </a:r>
            <a:r>
              <a:rPr dirty="0" sz="1800" spc="430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302634" y="5067426"/>
            <a:ext cx="116839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129080" y="5263108"/>
            <a:ext cx="2559050" cy="65659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400" spc="-5">
                <a:latin typeface="Times New Roman"/>
                <a:cs typeface="Times New Roman"/>
              </a:rPr>
              <a:t>And so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2060701" y="6188328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/>
          <p:nvPr/>
        </p:nvSpPr>
        <p:spPr>
          <a:xfrm>
            <a:off x="2635630" y="6188328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8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1" name="object 41"/>
          <p:cNvSpPr/>
          <p:nvPr/>
        </p:nvSpPr>
        <p:spPr>
          <a:xfrm>
            <a:off x="4313809" y="6188328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4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2" name="object 42"/>
          <p:cNvSpPr txBox="1"/>
          <p:nvPr/>
        </p:nvSpPr>
        <p:spPr>
          <a:xfrm>
            <a:off x="1129080" y="5998844"/>
            <a:ext cx="3755390" cy="29972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112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baseline="21825" sz="2100" spc="9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endParaRPr baseline="47222" sz="15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048001" y="6189345"/>
            <a:ext cx="2881630" cy="17780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9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587375" algn="l"/>
                <a:tab pos="2265680" algn="l"/>
                <a:tab pos="2759075" algn="l"/>
              </a:tabLst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4798440" y="6188328"/>
            <a:ext cx="129539" cy="0"/>
          </a:xfrm>
          <a:custGeom>
            <a:avLst/>
            <a:gdLst/>
            <a:ahLst/>
            <a:cxnLst/>
            <a:rect l="l" t="t" r="r" b="b"/>
            <a:pathLst>
              <a:path w="129539" h="0">
                <a:moveTo>
                  <a:pt x="0" y="0"/>
                </a:moveTo>
                <a:lnTo>
                  <a:pt x="129539" y="0"/>
                </a:lnTo>
              </a:path>
            </a:pathLst>
          </a:custGeom>
          <a:ln w="12192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4983860" y="6047612"/>
            <a:ext cx="679450" cy="239395"/>
          </a:xfrm>
          <a:prstGeom prst="rect">
            <a:avLst/>
          </a:prstGeom>
        </p:spPr>
        <p:txBody>
          <a:bodyPr wrap="square" lIns="0" tIns="1911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5"/>
              </a:spcBef>
            </a:pP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1129080" y="6308826"/>
            <a:ext cx="3027045" cy="3048635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7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Solve </a:t>
            </a:r>
            <a:r>
              <a:rPr dirty="0" sz="1400" spc="-5">
                <a:latin typeface="Times New Roman"/>
                <a:cs typeface="Times New Roman"/>
              </a:rPr>
              <a:t>the following D.E. using</a:t>
            </a:r>
            <a:r>
              <a:rPr dirty="0" sz="1400" spc="2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series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5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16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algn="ctr" marR="1998345">
              <a:lnSpc>
                <a:spcPct val="100000"/>
              </a:lnSpc>
              <a:spcBef>
                <a:spcPts val="55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R="1922145">
              <a:lnSpc>
                <a:spcPct val="100000"/>
              </a:lnSpc>
              <a:spcBef>
                <a:spcPts val="484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12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37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algn="ctr" marR="1996439">
              <a:lnSpc>
                <a:spcPct val="100000"/>
              </a:lnSpc>
              <a:spcBef>
                <a:spcPts val="1510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R="1998345">
              <a:lnSpc>
                <a:spcPct val="100000"/>
              </a:lnSpc>
              <a:spcBef>
                <a:spcPts val="509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742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algn="ctr" marR="1996439">
              <a:lnSpc>
                <a:spcPct val="100000"/>
              </a:lnSpc>
              <a:spcBef>
                <a:spcPts val="1510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R="1998345">
              <a:lnSpc>
                <a:spcPct val="100000"/>
              </a:lnSpc>
              <a:spcBef>
                <a:spcPts val="52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89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</a:t>
            </a:r>
            <a:r>
              <a:rPr dirty="0" sz="1400" spc="4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37">
                <a:latin typeface="Cambria Math"/>
                <a:cs typeface="Cambria Math"/>
              </a:rPr>
              <a:t> </a:t>
            </a:r>
            <a:r>
              <a:rPr dirty="0" baseline="30555" sz="1500" spc="757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  <a:p>
            <a:pPr algn="ctr" marR="1996439">
              <a:lnSpc>
                <a:spcPct val="100000"/>
              </a:lnSpc>
              <a:spcBef>
                <a:spcPts val="1505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7" name="object 47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4</a:t>
            </a:fld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2450" y="439419"/>
            <a:ext cx="2971800" cy="894080"/>
          </a:xfrm>
          <a:custGeom>
            <a:avLst/>
            <a:gdLst/>
            <a:ahLst/>
            <a:cxnLst/>
            <a:rect l="l" t="t" r="r" b="b"/>
            <a:pathLst>
              <a:path w="2971800" h="894080">
                <a:moveTo>
                  <a:pt x="0" y="894079"/>
                </a:moveTo>
                <a:lnTo>
                  <a:pt x="2971800" y="894079"/>
                </a:lnTo>
                <a:lnTo>
                  <a:pt x="2971800" y="0"/>
                </a:lnTo>
                <a:lnTo>
                  <a:pt x="0" y="0"/>
                </a:lnTo>
                <a:lnTo>
                  <a:pt x="0" y="894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1763" y="419200"/>
            <a:ext cx="2775585" cy="1030605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5080" indent="-635">
              <a:lnSpc>
                <a:spcPct val="130400"/>
              </a:lnSpc>
              <a:spcBef>
                <a:spcPts val="9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Two: Solution </a:t>
            </a:r>
            <a:r>
              <a:rPr dirty="0" sz="1400" i="1">
                <a:latin typeface="Lucida Calligraphy"/>
                <a:cs typeface="Lucida Calligraphy"/>
              </a:rPr>
              <a:t>of  </a:t>
            </a:r>
            <a:r>
              <a:rPr dirty="0" sz="1400" spc="-5" i="1">
                <a:latin typeface="Lucida Calligraphy"/>
                <a:cs typeface="Lucida Calligraphy"/>
              </a:rPr>
              <a:t>Differential Equations Using  Power Series</a:t>
            </a:r>
            <a:endParaRPr sz="1400">
              <a:latin typeface="Lucida Calligraphy"/>
              <a:cs typeface="Lucida Calligraphy"/>
            </a:endParaRPr>
          </a:p>
          <a:p>
            <a:pPr marL="594995">
              <a:lnSpc>
                <a:spcPct val="100000"/>
              </a:lnSpc>
              <a:spcBef>
                <a:spcPts val="1150"/>
              </a:spcBef>
              <a:tabLst>
                <a:tab pos="2475865" algn="l"/>
              </a:tabLst>
            </a:pPr>
            <a:r>
              <a:rPr dirty="0" sz="1000" spc="695">
                <a:latin typeface="Cambria Math"/>
                <a:cs typeface="Cambria Math"/>
              </a:rPr>
              <a:t> </a:t>
            </a:r>
            <a:r>
              <a:rPr dirty="0" sz="1000" spc="695">
                <a:latin typeface="Cambria Math"/>
                <a:cs typeface="Cambria Math"/>
              </a:rPr>
              <a:t>	</a:t>
            </a: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304157" y="1272285"/>
            <a:ext cx="142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68704" y="1394128"/>
            <a:ext cx="4299585" cy="548005"/>
          </a:xfrm>
          <a:prstGeom prst="rect">
            <a:avLst/>
          </a:prstGeom>
        </p:spPr>
        <p:txBody>
          <a:bodyPr wrap="square" lIns="0" tIns="104775" rIns="0" bIns="0" rtlCol="0" vert="horz">
            <a:spAutoFit/>
          </a:bodyPr>
          <a:lstStyle/>
          <a:p>
            <a:pPr marL="18415">
              <a:lnSpc>
                <a:spcPct val="100000"/>
              </a:lnSpc>
              <a:spcBef>
                <a:spcPts val="825"/>
              </a:spcBef>
            </a:pP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865">
                <a:latin typeface="Cambria Math"/>
                <a:cs typeface="Cambria Math"/>
              </a:rPr>
              <a:t> ∑</a:t>
            </a:r>
            <a:r>
              <a:rPr dirty="0" sz="1400" spc="125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757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505"/>
              </a:spcBef>
              <a:tabLst>
                <a:tab pos="1893570" algn="l"/>
                <a:tab pos="3082290" algn="l"/>
              </a:tabLst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035810" y="3529710"/>
            <a:ext cx="120650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59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874773" y="3775582"/>
            <a:ext cx="445770" cy="0"/>
          </a:xfrm>
          <a:custGeom>
            <a:avLst/>
            <a:gdLst/>
            <a:ahLst/>
            <a:cxnLst/>
            <a:rect l="l" t="t" r="r" b="b"/>
            <a:pathLst>
              <a:path w="445769" h="0">
                <a:moveTo>
                  <a:pt x="0" y="0"/>
                </a:moveTo>
                <a:lnTo>
                  <a:pt x="445312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3488563" y="3567810"/>
            <a:ext cx="9588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3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098926" y="3775582"/>
            <a:ext cx="876935" cy="0"/>
          </a:xfrm>
          <a:custGeom>
            <a:avLst/>
            <a:gdLst/>
            <a:ahLst/>
            <a:cxnLst/>
            <a:rect l="l" t="t" r="r" b="b"/>
            <a:pathLst>
              <a:path w="876935" h="0">
                <a:moveTo>
                  <a:pt x="0" y="0"/>
                </a:moveTo>
                <a:lnTo>
                  <a:pt x="876604" y="0"/>
                </a:lnTo>
              </a:path>
            </a:pathLst>
          </a:custGeom>
          <a:ln w="1524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1129080" y="1884018"/>
            <a:ext cx="4290695" cy="2130425"/>
          </a:xfrm>
          <a:prstGeom prst="rect">
            <a:avLst/>
          </a:prstGeom>
        </p:spPr>
        <p:txBody>
          <a:bodyPr wrap="square" lIns="0" tIns="11176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first</a:t>
            </a:r>
            <a:r>
              <a:rPr dirty="0" sz="1400" spc="-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term 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65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second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term 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2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For </a:t>
            </a:r>
            <a:r>
              <a:rPr dirty="0" sz="1400" spc="-5">
                <a:latin typeface="Times New Roman"/>
                <a:cs typeface="Times New Roman"/>
              </a:rPr>
              <a:t>the third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term 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3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80"/>
              </a:spcBef>
            </a:pPr>
            <a:r>
              <a:rPr dirty="0" sz="1400">
                <a:latin typeface="Times New Roman"/>
                <a:cs typeface="Times New Roman"/>
              </a:rPr>
              <a:t>[( (</a:t>
            </a:r>
            <a:r>
              <a:rPr dirty="0" sz="1400" spc="17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)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757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70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487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09">
                <a:latin typeface="Cambria Math"/>
                <a:cs typeface="Cambria Math"/>
              </a:rPr>
              <a:t> </a:t>
            </a:r>
            <a:r>
              <a:rPr dirty="0" baseline="-16666" sz="1500" spc="742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sz="1400" spc="18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45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3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790"/>
              </a:spcBef>
            </a:pPr>
            <a:r>
              <a:rPr dirty="0" sz="1400">
                <a:latin typeface="Arial"/>
                <a:cs typeface="Arial"/>
              </a:rPr>
              <a:t>→</a:t>
            </a:r>
            <a:r>
              <a:rPr dirty="0" baseline="-11904" sz="2100">
                <a:latin typeface="Arial"/>
                <a:cs typeface="Arial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=</a:t>
            </a:r>
            <a:r>
              <a:rPr dirty="0" sz="1400" spc="-23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0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1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baseline="35714" sz="2100">
                <a:latin typeface="Arial"/>
                <a:cs typeface="Arial"/>
              </a:rPr>
              <a:t>→</a:t>
            </a:r>
            <a:r>
              <a:rPr dirty="0" baseline="23809" sz="2100" spc="135">
                <a:latin typeface="Arial"/>
                <a:cs typeface="Arial"/>
              </a:rPr>
              <a:t> </a:t>
            </a:r>
            <a:r>
              <a:rPr dirty="0" baseline="35714" sz="2100">
                <a:latin typeface="Times New Roman"/>
                <a:cs typeface="Times New Roman"/>
              </a:rPr>
              <a:t>=</a:t>
            </a:r>
            <a:r>
              <a:rPr dirty="0" baseline="35714" sz="2100" spc="-7">
                <a:latin typeface="Times New Roman"/>
                <a:cs typeface="Times New Roman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sz="1300" spc="440">
                <a:latin typeface="Cambria Math"/>
                <a:cs typeface="Cambria Math"/>
              </a:rPr>
              <a:t> </a:t>
            </a:r>
            <a:r>
              <a:rPr dirty="0" sz="1300" spc="660">
                <a:latin typeface="Cambria Math"/>
                <a:cs typeface="Cambria Math"/>
              </a:rPr>
              <a:t> </a:t>
            </a:r>
            <a:r>
              <a:rPr dirty="0" sz="1300" spc="455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baseline="2136" sz="1950">
                <a:latin typeface="Cambria Math"/>
                <a:cs typeface="Cambria Math"/>
              </a:rPr>
              <a:t> </a:t>
            </a:r>
            <a:r>
              <a:rPr dirty="0" baseline="2136" sz="1950" spc="187">
                <a:latin typeface="Cambria Math"/>
                <a:cs typeface="Cambria Math"/>
              </a:rPr>
              <a:t> </a:t>
            </a:r>
            <a:r>
              <a:rPr dirty="0" baseline="27777" sz="2700" spc="569">
                <a:latin typeface="Cambria Math"/>
                <a:cs typeface="Cambria Math"/>
              </a:rPr>
              <a:t> </a:t>
            </a:r>
            <a:r>
              <a:rPr dirty="0" baseline="23504" sz="1950" spc="675">
                <a:latin typeface="Cambria Math"/>
                <a:cs typeface="Cambria Math"/>
              </a:rPr>
              <a:t> </a:t>
            </a:r>
            <a:r>
              <a:rPr dirty="0" baseline="23504" sz="1950" spc="989">
                <a:latin typeface="Cambria Math"/>
                <a:cs typeface="Cambria Math"/>
              </a:rPr>
              <a:t> </a:t>
            </a:r>
            <a:r>
              <a:rPr dirty="0" baseline="23504" sz="1950" spc="690">
                <a:latin typeface="Cambria Math"/>
                <a:cs typeface="Cambria Math"/>
              </a:rPr>
              <a:t> </a:t>
            </a:r>
            <a:r>
              <a:rPr dirty="0" baseline="23504" sz="1950">
                <a:latin typeface="Cambria Math"/>
                <a:cs typeface="Cambria Math"/>
              </a:rPr>
              <a:t> </a:t>
            </a:r>
            <a:r>
              <a:rPr dirty="0" baseline="23504" sz="1950" spc="-150">
                <a:latin typeface="Cambria Math"/>
                <a:cs typeface="Cambria Math"/>
              </a:rPr>
              <a:t> </a:t>
            </a:r>
            <a:r>
              <a:rPr dirty="0" baseline="27777" sz="2700" spc="1417">
                <a:latin typeface="Cambria Math"/>
                <a:cs typeface="Cambria Math"/>
              </a:rPr>
              <a:t> </a:t>
            </a:r>
            <a:r>
              <a:rPr dirty="0" baseline="27777" sz="2700" spc="-7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sz="1300" spc="440">
                <a:latin typeface="Cambria Math"/>
                <a:cs typeface="Cambria Math"/>
              </a:rPr>
              <a:t> </a:t>
            </a:r>
            <a:r>
              <a:rPr dirty="0" sz="1300" spc="660">
                <a:latin typeface="Cambria Math"/>
                <a:cs typeface="Cambria Math"/>
              </a:rPr>
              <a:t> </a:t>
            </a:r>
            <a:r>
              <a:rPr dirty="0" sz="1300" spc="450">
                <a:latin typeface="Cambria Math"/>
                <a:cs typeface="Cambria Math"/>
              </a:rPr>
              <a:t> </a:t>
            </a:r>
            <a:r>
              <a:rPr dirty="0" baseline="2136" sz="1950" spc="37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 spc="325">
                <a:latin typeface="Cambria Math"/>
                <a:cs typeface="Cambria Math"/>
              </a:rPr>
              <a:t> </a:t>
            </a:r>
            <a:r>
              <a:rPr dirty="0" sz="1300" spc="660">
                <a:latin typeface="Cambria Math"/>
                <a:cs typeface="Cambria Math"/>
              </a:rPr>
              <a:t> </a:t>
            </a:r>
            <a:r>
              <a:rPr dirty="0" sz="1300" spc="465">
                <a:latin typeface="Cambria Math"/>
                <a:cs typeface="Cambria Math"/>
              </a:rPr>
              <a:t> </a:t>
            </a:r>
            <a:r>
              <a:rPr dirty="0" sz="1300" spc="250">
                <a:latin typeface="Cambria Math"/>
                <a:cs typeface="Cambria Math"/>
              </a:rPr>
              <a:t> </a:t>
            </a:r>
            <a:r>
              <a:rPr dirty="0" sz="1300">
                <a:latin typeface="Cambria Math"/>
                <a:cs typeface="Cambria Math"/>
              </a:rPr>
              <a:t> </a:t>
            </a:r>
            <a:r>
              <a:rPr dirty="0" sz="1300" spc="25">
                <a:latin typeface="Cambria Math"/>
                <a:cs typeface="Cambria Math"/>
              </a:rPr>
              <a:t> </a:t>
            </a:r>
            <a:r>
              <a:rPr dirty="0" baseline="35714" sz="2100" spc="502">
                <a:latin typeface="Cambria Math"/>
                <a:cs typeface="Cambria Math"/>
              </a:rPr>
              <a:t> </a:t>
            </a:r>
            <a:r>
              <a:rPr dirty="0" baseline="30555" sz="1500" spc="382">
                <a:latin typeface="Cambria Math"/>
                <a:cs typeface="Cambria Math"/>
              </a:rPr>
              <a:t> </a:t>
            </a:r>
            <a:r>
              <a:rPr dirty="0" baseline="30555" sz="1500" spc="772">
                <a:latin typeface="Cambria Math"/>
                <a:cs typeface="Cambria Math"/>
              </a:rPr>
              <a:t> </a:t>
            </a:r>
            <a:r>
              <a:rPr dirty="0" baseline="30555" sz="1500" spc="494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129080" y="4104258"/>
            <a:ext cx="21774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64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52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can </a:t>
            </a:r>
            <a:r>
              <a:rPr dirty="0" sz="1400" spc="-5">
                <a:latin typeface="Times New Roman"/>
                <a:cs typeface="Times New Roman"/>
              </a:rPr>
              <a:t>be found </a:t>
            </a:r>
            <a:r>
              <a:rPr dirty="0" sz="1400" spc="-10">
                <a:latin typeface="Times New Roman"/>
                <a:cs typeface="Times New Roman"/>
              </a:rPr>
              <a:t>as</a:t>
            </a:r>
            <a:r>
              <a:rPr dirty="0" sz="1400" spc="-4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follow: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129080" y="4835778"/>
            <a:ext cx="89090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990089" y="4924170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2355214" y="4976494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 h="0">
                <a:moveTo>
                  <a:pt x="0" y="0"/>
                </a:moveTo>
                <a:lnTo>
                  <a:pt x="2697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2121154" y="4649850"/>
            <a:ext cx="652145" cy="299720"/>
          </a:xfrm>
          <a:prstGeom prst="rect">
            <a:avLst/>
          </a:prstGeom>
        </p:spPr>
        <p:txBody>
          <a:bodyPr wrap="square" lIns="0" tIns="241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0"/>
              </a:spcBef>
            </a:pP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110">
                <a:latin typeface="Cambria Math"/>
                <a:cs typeface="Cambria Math"/>
              </a:rPr>
              <a:t> </a:t>
            </a:r>
            <a:r>
              <a:rPr dirty="0" baseline="-41666" sz="2100" spc="112">
                <a:latin typeface="Cambria Math"/>
                <a:cs typeface="Cambria Math"/>
              </a:rPr>
              <a:t> 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baseline="-32407" sz="2700" spc="644">
                <a:latin typeface="Cambria Math"/>
                <a:cs typeface="Cambria Math"/>
              </a:rPr>
              <a:t> </a:t>
            </a:r>
            <a:endParaRPr baseline="-32407" sz="27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747898" y="4895214"/>
            <a:ext cx="116839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029714" y="543013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129080" y="5341746"/>
            <a:ext cx="118935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597535" algn="l"/>
              </a:tabLst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2427858" y="4917160"/>
            <a:ext cx="188595" cy="528320"/>
          </a:xfrm>
          <a:prstGeom prst="rect">
            <a:avLst/>
          </a:prstGeom>
        </p:spPr>
        <p:txBody>
          <a:bodyPr wrap="square" lIns="0" tIns="508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76200">
              <a:lnSpc>
                <a:spcPct val="100000"/>
              </a:lnSpc>
              <a:spcBef>
                <a:spcPts val="300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393314" y="5482463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4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811907" y="5341746"/>
            <a:ext cx="107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33826" y="5430138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029714" y="593483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129080" y="5846444"/>
            <a:ext cx="118935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597535" algn="l"/>
              </a:tabLst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6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2393314" y="5986906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4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2811907" y="5846444"/>
            <a:ext cx="10795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33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2938398" y="5934836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263519" y="5986906"/>
            <a:ext cx="269875" cy="0"/>
          </a:xfrm>
          <a:custGeom>
            <a:avLst/>
            <a:gdLst/>
            <a:ahLst/>
            <a:cxnLst/>
            <a:rect l="l" t="t" r="r" b="b"/>
            <a:pathLst>
              <a:path w="269875" h="0">
                <a:moveTo>
                  <a:pt x="0" y="0"/>
                </a:moveTo>
                <a:lnTo>
                  <a:pt x="26974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2380614" y="5424652"/>
            <a:ext cx="1301115" cy="790575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ct val="100000"/>
              </a:lnSpc>
            </a:pPr>
            <a:endParaRPr sz="155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700">
              <a:latin typeface="Times New Roman"/>
              <a:cs typeface="Times New Roman"/>
            </a:endParaRPr>
          </a:p>
          <a:p>
            <a:pPr algn="ctr" marR="54610">
              <a:lnSpc>
                <a:spcPct val="100000"/>
              </a:lnSpc>
              <a:tabLst>
                <a:tab pos="758825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	</a:t>
            </a:r>
            <a:r>
              <a:rPr dirty="0" sz="1400" spc="73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7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701040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baseline="37698" sz="2100" spc="1110">
                <a:latin typeface="Cambria Math"/>
                <a:cs typeface="Cambria Math"/>
              </a:rPr>
              <a:t> </a:t>
            </a:r>
            <a:r>
              <a:rPr dirty="0" baseline="37698" sz="2100">
                <a:latin typeface="Cambria Math"/>
                <a:cs typeface="Cambria Math"/>
              </a:rPr>
              <a:t>  </a:t>
            </a:r>
            <a:r>
              <a:rPr dirty="0" baseline="37698" sz="2100" spc="-12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95">
                <a:latin typeface="Cambria Math"/>
                <a:cs typeface="Cambria Math"/>
              </a:rPr>
              <a:t> </a:t>
            </a:r>
            <a:r>
              <a:rPr dirty="0" baseline="29320" sz="2700" spc="644">
                <a:latin typeface="Cambria Math"/>
                <a:cs typeface="Cambria Math"/>
              </a:rPr>
              <a:t> </a:t>
            </a:r>
            <a:endParaRPr baseline="29320" sz="27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3656457" y="5905880"/>
            <a:ext cx="116839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1990089" y="644385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1129080" y="6355460"/>
            <a:ext cx="115125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400" spc="355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2453767" y="6219824"/>
            <a:ext cx="124460" cy="23939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2355214" y="6496176"/>
            <a:ext cx="361315" cy="0"/>
          </a:xfrm>
          <a:custGeom>
            <a:avLst/>
            <a:gdLst/>
            <a:ahLst/>
            <a:cxnLst/>
            <a:rect l="l" t="t" r="r" b="b"/>
            <a:pathLst>
              <a:path w="361314" h="0">
                <a:moveTo>
                  <a:pt x="0" y="0"/>
                </a:moveTo>
                <a:lnTo>
                  <a:pt x="361188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2900298" y="6443852"/>
            <a:ext cx="9906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2342514" y="6474332"/>
            <a:ext cx="1044575" cy="239395"/>
          </a:xfrm>
          <a:prstGeom prst="rect">
            <a:avLst/>
          </a:prstGeom>
        </p:spPr>
        <p:txBody>
          <a:bodyPr wrap="square" lIns="0" tIns="635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5"/>
              </a:spcBef>
            </a:pPr>
            <a:endParaRPr sz="13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  <a:tabLst>
                <a:tab pos="880744" algn="l"/>
              </a:tabLst>
            </a:pP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6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	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9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9" name="object 39"/>
          <p:cNvSpPr/>
          <p:nvPr/>
        </p:nvSpPr>
        <p:spPr>
          <a:xfrm>
            <a:off x="3223895" y="6496176"/>
            <a:ext cx="149860" cy="0"/>
          </a:xfrm>
          <a:custGeom>
            <a:avLst/>
            <a:gdLst/>
            <a:ahLst/>
            <a:cxnLst/>
            <a:rect l="l" t="t" r="r" b="b"/>
            <a:pathLst>
              <a:path w="149860" h="0">
                <a:moveTo>
                  <a:pt x="0" y="0"/>
                </a:moveTo>
                <a:lnTo>
                  <a:pt x="149352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0" name="object 40"/>
          <p:cNvSpPr txBox="1"/>
          <p:nvPr/>
        </p:nvSpPr>
        <p:spPr>
          <a:xfrm>
            <a:off x="2772282" y="6305168"/>
            <a:ext cx="749300" cy="299720"/>
          </a:xfrm>
          <a:prstGeom prst="rect">
            <a:avLst/>
          </a:prstGeom>
        </p:spPr>
        <p:txBody>
          <a:bodyPr wrap="square" lIns="0" tIns="241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900"/>
              </a:spcBef>
              <a:tabLst>
                <a:tab pos="269875" algn="l"/>
              </a:tabLst>
            </a:pP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335">
                <a:latin typeface="Cambria Math"/>
                <a:cs typeface="Cambria Math"/>
              </a:rPr>
              <a:t>	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114">
                <a:latin typeface="Cambria Math"/>
                <a:cs typeface="Cambria Math"/>
              </a:rPr>
              <a:t> </a:t>
            </a:r>
            <a:r>
              <a:rPr dirty="0" baseline="41666" sz="2100" spc="697">
                <a:latin typeface="Cambria Math"/>
                <a:cs typeface="Cambria Math"/>
              </a:rPr>
              <a:t> </a:t>
            </a:r>
            <a:r>
              <a:rPr dirty="0" baseline="41666" sz="2100">
                <a:latin typeface="Cambria Math"/>
                <a:cs typeface="Cambria Math"/>
              </a:rPr>
              <a:t> </a:t>
            </a:r>
            <a:r>
              <a:rPr dirty="0" baseline="41666" sz="2100" spc="-44">
                <a:latin typeface="Cambria Math"/>
                <a:cs typeface="Cambria Math"/>
              </a:rPr>
              <a:t> </a:t>
            </a:r>
            <a:r>
              <a:rPr dirty="0" sz="1800" spc="430">
                <a:latin typeface="Cambria Math"/>
                <a:cs typeface="Cambria Math"/>
              </a:rPr>
              <a:t> </a:t>
            </a:r>
            <a:endParaRPr sz="18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496183" y="6414896"/>
            <a:ext cx="116839" cy="2235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300" spc="430">
                <a:latin typeface="Cambria Math"/>
                <a:cs typeface="Cambria Math"/>
              </a:rPr>
              <a:t> </a:t>
            </a:r>
            <a:endParaRPr sz="13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129080" y="6641058"/>
            <a:ext cx="2559050" cy="656590"/>
          </a:xfrm>
          <a:prstGeom prst="rect">
            <a:avLst/>
          </a:prstGeom>
        </p:spPr>
        <p:txBody>
          <a:bodyPr wrap="square" lIns="0" tIns="1143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dirty="0" sz="1400" spc="-5">
                <a:latin typeface="Times New Roman"/>
                <a:cs typeface="Times New Roman"/>
              </a:rPr>
              <a:t>And so</a:t>
            </a:r>
            <a:r>
              <a:rPr dirty="0" sz="1400" spc="-1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on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04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2060701" y="7566025"/>
            <a:ext cx="102235" cy="0"/>
          </a:xfrm>
          <a:custGeom>
            <a:avLst/>
            <a:gdLst/>
            <a:ahLst/>
            <a:cxnLst/>
            <a:rect l="l" t="t" r="r" b="b"/>
            <a:pathLst>
              <a:path w="102235" h="0">
                <a:moveTo>
                  <a:pt x="0" y="0"/>
                </a:moveTo>
                <a:lnTo>
                  <a:pt x="10210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4" name="object 44"/>
          <p:cNvSpPr/>
          <p:nvPr/>
        </p:nvSpPr>
        <p:spPr>
          <a:xfrm>
            <a:off x="2628010" y="7566025"/>
            <a:ext cx="109855" cy="0"/>
          </a:xfrm>
          <a:custGeom>
            <a:avLst/>
            <a:gdLst/>
            <a:ahLst/>
            <a:cxnLst/>
            <a:rect l="l" t="t" r="r" b="b"/>
            <a:pathLst>
              <a:path w="109855" h="0">
                <a:moveTo>
                  <a:pt x="0" y="0"/>
                </a:moveTo>
                <a:lnTo>
                  <a:pt x="10972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1129080" y="7376540"/>
            <a:ext cx="3111500" cy="368300"/>
          </a:xfrm>
          <a:prstGeom prst="rect">
            <a:avLst/>
          </a:prstGeom>
        </p:spPr>
        <p:txBody>
          <a:bodyPr wrap="square" lIns="0" tIns="63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500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 spc="112">
                <a:latin typeface="Cambria Math"/>
                <a:cs typeface="Cambria Math"/>
              </a:rPr>
              <a:t> </a:t>
            </a:r>
            <a:r>
              <a:rPr dirty="0" sz="1400" spc="100">
                <a:latin typeface="Cambria Math"/>
                <a:cs typeface="Cambria Math"/>
              </a:rPr>
              <a:t>(</a:t>
            </a:r>
            <a:r>
              <a:rPr dirty="0" sz="1400" spc="100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)</a:t>
            </a:r>
            <a:r>
              <a:rPr dirty="0" sz="1400" spc="-9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335">
                <a:latin typeface="Cambria Math"/>
                <a:cs typeface="Cambria Math"/>
              </a:rPr>
              <a:t> </a:t>
            </a:r>
            <a:r>
              <a:rPr dirty="0" sz="1400" spc="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104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944880">
              <a:lnSpc>
                <a:spcPct val="100000"/>
              </a:lnSpc>
              <a:spcBef>
                <a:spcPts val="415"/>
              </a:spcBef>
              <a:tabLst>
                <a:tab pos="1498600" algn="l"/>
              </a:tabLst>
            </a:pP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304665" y="7566025"/>
            <a:ext cx="208915" cy="0"/>
          </a:xfrm>
          <a:custGeom>
            <a:avLst/>
            <a:gdLst/>
            <a:ahLst/>
            <a:cxnLst/>
            <a:rect l="l" t="t" r="r" b="b"/>
            <a:pathLst>
              <a:path w="208914" h="0">
                <a:moveTo>
                  <a:pt x="0" y="0"/>
                </a:moveTo>
                <a:lnTo>
                  <a:pt x="208787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7" name="object 47"/>
          <p:cNvSpPr/>
          <p:nvPr/>
        </p:nvSpPr>
        <p:spPr>
          <a:xfrm>
            <a:off x="4889880" y="7566025"/>
            <a:ext cx="129539" cy="0"/>
          </a:xfrm>
          <a:custGeom>
            <a:avLst/>
            <a:gdLst/>
            <a:ahLst/>
            <a:cxnLst/>
            <a:rect l="l" t="t" r="r" b="b"/>
            <a:pathLst>
              <a:path w="129539" h="0">
                <a:moveTo>
                  <a:pt x="0" y="0"/>
                </a:moveTo>
                <a:lnTo>
                  <a:pt x="129539" y="0"/>
                </a:lnTo>
              </a:path>
            </a:pathLst>
          </a:custGeom>
          <a:ln w="12191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48" name="object 48"/>
          <p:cNvSpPr txBox="1"/>
          <p:nvPr/>
        </p:nvSpPr>
        <p:spPr>
          <a:xfrm>
            <a:off x="4291965" y="7425308"/>
            <a:ext cx="1462405" cy="31940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65405">
              <a:lnSpc>
                <a:spcPct val="100000"/>
              </a:lnSpc>
              <a:spcBef>
                <a:spcPts val="105"/>
              </a:spcBef>
              <a:tabLst>
                <a:tab pos="266700" algn="l"/>
              </a:tabLst>
            </a:pP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	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+</a:t>
            </a:r>
            <a:r>
              <a:rPr dirty="0" sz="1400" spc="-5">
                <a:latin typeface="Times New Roman"/>
                <a:cs typeface="Times New Roman"/>
              </a:rPr>
              <a:t> </a:t>
            </a:r>
            <a:r>
              <a:rPr dirty="0" baseline="47222" sz="1500" spc="532">
                <a:latin typeface="Cambria Math"/>
                <a:cs typeface="Cambria Math"/>
              </a:rPr>
              <a:t> </a:t>
            </a:r>
            <a:r>
              <a:rPr dirty="0" baseline="47222" sz="1500">
                <a:latin typeface="Cambria Math"/>
                <a:cs typeface="Cambria Math"/>
              </a:rPr>
              <a:t>   </a:t>
            </a:r>
            <a:r>
              <a:rPr dirty="0" baseline="47222" sz="1500" spc="150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532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12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890">
                <a:latin typeface="Cambria Math"/>
                <a:cs typeface="Cambria Math"/>
              </a:rPr>
              <a:t> </a:t>
            </a:r>
            <a:r>
              <a:rPr dirty="0" sz="1400" spc="-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25"/>
              </a:spcBef>
              <a:tabLst>
                <a:tab pos="606425" algn="l"/>
              </a:tabLst>
            </a:pPr>
            <a:r>
              <a:rPr dirty="0" sz="1000" spc="365">
                <a:latin typeface="Cambria Math"/>
                <a:cs typeface="Cambria Math"/>
              </a:rPr>
              <a:t> </a:t>
            </a:r>
            <a:r>
              <a:rPr dirty="0" sz="1000" spc="254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350">
                <a:latin typeface="Cambria Math"/>
                <a:cs typeface="Cambria Math"/>
              </a:rPr>
              <a:t> </a:t>
            </a:r>
            <a:r>
              <a:rPr dirty="0" sz="1000" spc="60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129080" y="7741386"/>
            <a:ext cx="5303520" cy="1876425"/>
          </a:xfrm>
          <a:prstGeom prst="rect">
            <a:avLst/>
          </a:prstGeom>
        </p:spPr>
        <p:txBody>
          <a:bodyPr wrap="square" lIns="0" tIns="51435" rIns="0" bIns="0" rtlCol="0" vert="horz">
            <a:spAutoFit/>
          </a:bodyPr>
          <a:lstStyle/>
          <a:p>
            <a:pPr marL="649605" indent="-228600">
              <a:lnSpc>
                <a:spcPct val="100000"/>
              </a:lnSpc>
              <a:spcBef>
                <a:spcPts val="405"/>
              </a:spcBef>
              <a:buSzPct val="128571"/>
              <a:buFont typeface="Wingdings"/>
              <a:buChar char=""/>
              <a:tabLst>
                <a:tab pos="650240" algn="l"/>
              </a:tabLst>
            </a:pP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Frobenius</a:t>
            </a:r>
            <a:r>
              <a:rPr dirty="0" u="heavy" sz="1400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dirty="0" u="heavy" sz="1400" spc="-5" b="1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  <a:p>
            <a:pPr marL="233045">
              <a:lnSpc>
                <a:spcPct val="100000"/>
              </a:lnSpc>
              <a:spcBef>
                <a:spcPts val="630"/>
              </a:spcBef>
            </a:pPr>
            <a:r>
              <a:rPr dirty="0" sz="1400" spc="-5">
                <a:latin typeface="Times New Roman"/>
                <a:cs typeface="Times New Roman"/>
              </a:rPr>
              <a:t>The method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Frobenius works for differential equations </a:t>
            </a:r>
            <a:r>
              <a:rPr dirty="0" sz="1400">
                <a:latin typeface="Times New Roman"/>
                <a:cs typeface="Times New Roman"/>
              </a:rPr>
              <a:t>of the</a:t>
            </a:r>
            <a:r>
              <a:rPr dirty="0" sz="1400" spc="215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form</a:t>
            </a:r>
            <a:endParaRPr sz="1400">
              <a:latin typeface="Times New Roman"/>
              <a:cs typeface="Times New Roman"/>
            </a:endParaRPr>
          </a:p>
          <a:p>
            <a:pPr algn="just" marL="12700" marR="5080">
              <a:lnSpc>
                <a:spcPts val="2460"/>
              </a:lnSpc>
              <a:spcBef>
                <a:spcPts val="200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 </a:t>
            </a:r>
            <a:r>
              <a:rPr dirty="0" sz="1400">
                <a:latin typeface="Times New Roman"/>
                <a:cs typeface="Times New Roman"/>
              </a:rPr>
              <a:t>+ </a:t>
            </a:r>
            <a:r>
              <a:rPr dirty="0" sz="1400" spc="-5">
                <a:latin typeface="Times New Roman"/>
                <a:cs typeface="Times New Roman"/>
              </a:rPr>
              <a:t>b(</a:t>
            </a:r>
            <a:r>
              <a:rPr dirty="0" sz="1400" spc="-5" i="1">
                <a:latin typeface="Times New Roman"/>
                <a:cs typeface="Times New Roman"/>
              </a:rPr>
              <a:t>x</a:t>
            </a:r>
            <a:r>
              <a:rPr dirty="0" sz="1400" spc="-5">
                <a:latin typeface="Times New Roman"/>
                <a:cs typeface="Times New Roman"/>
              </a:rPr>
              <a:t>)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>
                <a:latin typeface="Times New Roman"/>
                <a:cs typeface="Times New Roman"/>
              </a:rPr>
              <a:t>+ c(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sz="1400">
                <a:latin typeface="Times New Roman"/>
                <a:cs typeface="Times New Roman"/>
              </a:rPr>
              <a:t>) </a:t>
            </a:r>
            <a:r>
              <a:rPr dirty="0" sz="1400" i="1">
                <a:latin typeface="Times New Roman"/>
                <a:cs typeface="Times New Roman"/>
              </a:rPr>
              <a:t>y </a:t>
            </a:r>
            <a:r>
              <a:rPr dirty="0" sz="1400" spc="-5">
                <a:latin typeface="Times New Roman"/>
                <a:cs typeface="Times New Roman"/>
              </a:rPr>
              <a:t>in which </a:t>
            </a:r>
            <a:r>
              <a:rPr dirty="0" sz="1400" spc="-10">
                <a:latin typeface="Times New Roman"/>
                <a:cs typeface="Times New Roman"/>
              </a:rPr>
              <a:t>either </a:t>
            </a:r>
            <a:r>
              <a:rPr dirty="0" sz="1400" spc="-5">
                <a:latin typeface="Times New Roman"/>
                <a:cs typeface="Times New Roman"/>
              </a:rPr>
              <a:t>b(</a:t>
            </a:r>
            <a:r>
              <a:rPr dirty="0" sz="1400" spc="-5" i="1">
                <a:latin typeface="Times New Roman"/>
                <a:cs typeface="Times New Roman"/>
              </a:rPr>
              <a:t>x</a:t>
            </a:r>
            <a:r>
              <a:rPr dirty="0" sz="1400" spc="-5">
                <a:latin typeface="Times New Roman"/>
                <a:cs typeface="Times New Roman"/>
              </a:rPr>
              <a:t>) </a:t>
            </a:r>
            <a:r>
              <a:rPr dirty="0" sz="1400">
                <a:latin typeface="Times New Roman"/>
                <a:cs typeface="Times New Roman"/>
              </a:rPr>
              <a:t>&amp; c(</a:t>
            </a:r>
            <a:r>
              <a:rPr dirty="0" sz="1400" i="1">
                <a:latin typeface="Times New Roman"/>
                <a:cs typeface="Times New Roman"/>
              </a:rPr>
              <a:t>x</a:t>
            </a:r>
            <a:r>
              <a:rPr dirty="0" sz="1400">
                <a:latin typeface="Times New Roman"/>
                <a:cs typeface="Times New Roman"/>
              </a:rPr>
              <a:t>) are </a:t>
            </a:r>
            <a:r>
              <a:rPr dirty="0" sz="1400" spc="-5">
                <a:latin typeface="Times New Roman"/>
                <a:cs typeface="Times New Roman"/>
              </a:rPr>
              <a:t>not analytic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 point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expansion</a:t>
            </a:r>
            <a:r>
              <a:rPr dirty="0" baseline="-11904" sz="2100" spc="-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or one of </a:t>
            </a:r>
            <a:r>
              <a:rPr dirty="0" sz="1400" spc="-5">
                <a:latin typeface="Times New Roman"/>
                <a:cs typeface="Times New Roman"/>
              </a:rPr>
              <a:t>them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not analytic </a:t>
            </a:r>
            <a:r>
              <a:rPr dirty="0" sz="1400" spc="-10">
                <a:latin typeface="Times New Roman"/>
                <a:cs typeface="Times New Roman"/>
              </a:rPr>
              <a:t>at </a:t>
            </a:r>
            <a:r>
              <a:rPr dirty="0" sz="1400" spc="-5">
                <a:latin typeface="Times New Roman"/>
                <a:cs typeface="Times New Roman"/>
              </a:rPr>
              <a:t>the point of  expansion</a:t>
            </a:r>
            <a:r>
              <a:rPr dirty="0" baseline="-11904" sz="2100" spc="457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just" marL="12700">
              <a:lnSpc>
                <a:spcPct val="100000"/>
              </a:lnSpc>
              <a:spcBef>
                <a:spcPts val="535"/>
              </a:spcBef>
            </a:pPr>
            <a:r>
              <a:rPr dirty="0" sz="1400" spc="-5">
                <a:latin typeface="Times New Roman"/>
                <a:cs typeface="Times New Roman"/>
              </a:rPr>
              <a:t>To illustrate this method consider the following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example.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51" name="object 51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4</a:t>
            </a:fld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3885" y="474065"/>
            <a:ext cx="1727835" cy="5835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269875" marR="5080" indent="-257810">
              <a:lnSpc>
                <a:spcPct val="130700"/>
              </a:lnSpc>
              <a:spcBef>
                <a:spcPts val="100"/>
              </a:spcBef>
            </a:pPr>
            <a:r>
              <a:rPr dirty="0" sz="1400" i="1">
                <a:latin typeface="Lucida Calligraphy"/>
                <a:cs typeface="Lucida Calligraphy"/>
              </a:rPr>
              <a:t>Asst. </a:t>
            </a:r>
            <a:r>
              <a:rPr dirty="0" sz="1400" spc="-5" i="1">
                <a:latin typeface="Lucida Calligraphy"/>
                <a:cs typeface="Lucida Calligraphy"/>
              </a:rPr>
              <a:t>Lec.</a:t>
            </a:r>
            <a:r>
              <a:rPr dirty="0" sz="1400" spc="-55" i="1">
                <a:latin typeface="Lucida Calligraphy"/>
                <a:cs typeface="Lucida Calligraphy"/>
              </a:rPr>
              <a:t> </a:t>
            </a:r>
            <a:r>
              <a:rPr dirty="0" sz="1400" spc="-10" i="1">
                <a:latin typeface="Lucida Calligraphy"/>
                <a:cs typeface="Lucida Calligraphy"/>
              </a:rPr>
              <a:t>Hussien  </a:t>
            </a:r>
            <a:r>
              <a:rPr dirty="0" sz="1400" spc="-5" i="1">
                <a:latin typeface="Lucida Calligraphy"/>
                <a:cs typeface="Lucida Calligraphy"/>
              </a:rPr>
              <a:t>Yossif</a:t>
            </a:r>
            <a:r>
              <a:rPr dirty="0" sz="1400" spc="-25" i="1">
                <a:latin typeface="Lucida Calligraphy"/>
                <a:cs typeface="Lucida Calligraphy"/>
              </a:rPr>
              <a:t> </a:t>
            </a:r>
            <a:r>
              <a:rPr dirty="0" sz="1400" spc="-5" i="1">
                <a:latin typeface="Lucida Calligraphy"/>
                <a:cs typeface="Lucida Calligraphy"/>
              </a:rPr>
              <a:t>Radhi</a:t>
            </a:r>
            <a:endParaRPr sz="1400">
              <a:latin typeface="Lucida Calligraphy"/>
              <a:cs typeface="Lucida Calligraphy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3495675" y="466724"/>
            <a:ext cx="857250" cy="7383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552450" y="439419"/>
            <a:ext cx="2971800" cy="894080"/>
          </a:xfrm>
          <a:custGeom>
            <a:avLst/>
            <a:gdLst/>
            <a:ahLst/>
            <a:cxnLst/>
            <a:rect l="l" t="t" r="r" b="b"/>
            <a:pathLst>
              <a:path w="2971800" h="894080">
                <a:moveTo>
                  <a:pt x="0" y="894079"/>
                </a:moveTo>
                <a:lnTo>
                  <a:pt x="2971800" y="894079"/>
                </a:lnTo>
                <a:lnTo>
                  <a:pt x="2971800" y="0"/>
                </a:lnTo>
                <a:lnTo>
                  <a:pt x="0" y="0"/>
                </a:lnTo>
                <a:lnTo>
                  <a:pt x="0" y="894079"/>
                </a:lnTo>
                <a:close/>
              </a:path>
            </a:pathLst>
          </a:custGeom>
          <a:ln w="9525">
            <a:solidFill>
              <a:srgbClr val="FFFFFF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651763" y="419200"/>
            <a:ext cx="4434205" cy="3002280"/>
          </a:xfrm>
          <a:prstGeom prst="rect">
            <a:avLst/>
          </a:prstGeom>
        </p:spPr>
        <p:txBody>
          <a:bodyPr wrap="square" lIns="0" tIns="11430" rIns="0" bIns="0" rtlCol="0" vert="horz">
            <a:spAutoFit/>
          </a:bodyPr>
          <a:lstStyle/>
          <a:p>
            <a:pPr algn="ctr" marL="12065" marR="1663064" indent="-635">
              <a:lnSpc>
                <a:spcPct val="130400"/>
              </a:lnSpc>
              <a:spcBef>
                <a:spcPts val="90"/>
              </a:spcBef>
            </a:pPr>
            <a:r>
              <a:rPr dirty="0" sz="1400" spc="-5" i="1">
                <a:latin typeface="Lucida Calligraphy"/>
                <a:cs typeface="Lucida Calligraphy"/>
              </a:rPr>
              <a:t>Lecture Two: Solution </a:t>
            </a:r>
            <a:r>
              <a:rPr dirty="0" sz="1400" i="1">
                <a:latin typeface="Lucida Calligraphy"/>
                <a:cs typeface="Lucida Calligraphy"/>
              </a:rPr>
              <a:t>of  </a:t>
            </a:r>
            <a:r>
              <a:rPr dirty="0" sz="1400" spc="-5" i="1">
                <a:latin typeface="Lucida Calligraphy"/>
                <a:cs typeface="Lucida Calligraphy"/>
              </a:rPr>
              <a:t>Differential Equations Using  Power Series</a:t>
            </a:r>
            <a:endParaRPr sz="1400">
              <a:latin typeface="Lucida Calligraphy"/>
              <a:cs typeface="Lucida Calligraphy"/>
            </a:endParaRPr>
          </a:p>
          <a:p>
            <a:pPr marL="489584">
              <a:lnSpc>
                <a:spcPct val="100000"/>
              </a:lnSpc>
              <a:spcBef>
                <a:spcPts val="325"/>
              </a:spcBef>
            </a:pPr>
            <a:r>
              <a:rPr dirty="0" sz="1400">
                <a:latin typeface="Times New Roman"/>
                <a:cs typeface="Times New Roman"/>
              </a:rPr>
              <a:t>Ex</a:t>
            </a:r>
            <a:r>
              <a:rPr dirty="0" baseline="-12345" sz="1350">
                <a:latin typeface="Times New Roman"/>
                <a:cs typeface="Times New Roman"/>
              </a:rPr>
              <a:t>8</a:t>
            </a:r>
            <a:r>
              <a:rPr dirty="0" sz="1400">
                <a:latin typeface="Times New Roman"/>
                <a:cs typeface="Times New Roman"/>
              </a:rPr>
              <a:t>/ </a:t>
            </a:r>
            <a:r>
              <a:rPr dirty="0" sz="1400" spc="-10">
                <a:latin typeface="Times New Roman"/>
                <a:cs typeface="Times New Roman"/>
              </a:rPr>
              <a:t>Solve </a:t>
            </a:r>
            <a:r>
              <a:rPr dirty="0" sz="1400" spc="-5">
                <a:latin typeface="Times New Roman"/>
                <a:cs typeface="Times New Roman"/>
              </a:rPr>
              <a:t>the following D.E. using Frobenius</a:t>
            </a:r>
            <a:r>
              <a:rPr dirty="0" sz="1400" spc="4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method</a:t>
            </a:r>
            <a:endParaRPr sz="1400">
              <a:latin typeface="Times New Roman"/>
              <a:cs typeface="Times New Roman"/>
            </a:endParaRPr>
          </a:p>
          <a:p>
            <a:pPr marL="489584">
              <a:lnSpc>
                <a:spcPct val="100000"/>
              </a:lnSpc>
              <a:spcBef>
                <a:spcPts val="780"/>
              </a:spcBef>
            </a:pP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27777" sz="1500" spc="615">
                <a:latin typeface="Cambria Math"/>
                <a:cs typeface="Cambria Math"/>
              </a:rPr>
              <a:t> </a:t>
            </a:r>
            <a:r>
              <a:rPr dirty="0" sz="1400" spc="-15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 ̅</a:t>
            </a:r>
            <a:r>
              <a:rPr dirty="0" sz="1400" spc="220">
                <a:latin typeface="Cambria Math"/>
                <a:cs typeface="Cambria Math"/>
              </a:rPr>
              <a:t> </a:t>
            </a:r>
            <a:r>
              <a:rPr dirty="0" sz="1400" i="1">
                <a:latin typeface="Times New Roman"/>
                <a:cs typeface="Times New Roman"/>
              </a:rPr>
              <a:t>y</a:t>
            </a:r>
            <a:r>
              <a:rPr dirty="0" sz="1400" spc="-40" i="1">
                <a:latin typeface="Times New Roman"/>
                <a:cs typeface="Times New Roman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89584">
              <a:lnSpc>
                <a:spcPct val="100000"/>
              </a:lnSpc>
              <a:spcBef>
                <a:spcPts val="790"/>
              </a:spcBef>
            </a:pPr>
            <a:r>
              <a:rPr dirty="0" sz="1400" spc="-5">
                <a:latin typeface="Times New Roman"/>
                <a:cs typeface="Times New Roman"/>
              </a:rPr>
              <a:t>Around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532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89584">
              <a:lnSpc>
                <a:spcPct val="100000"/>
              </a:lnSpc>
              <a:spcBef>
                <a:spcPts val="745"/>
              </a:spcBef>
            </a:pPr>
            <a:r>
              <a:rPr dirty="0" sz="1400" spc="-5">
                <a:latin typeface="Times New Roman"/>
                <a:cs typeface="Times New Roman"/>
              </a:rPr>
              <a:t>Sol:</a:t>
            </a:r>
            <a:endParaRPr sz="1400">
              <a:latin typeface="Times New Roman"/>
              <a:cs typeface="Times New Roman"/>
            </a:endParaRPr>
          </a:p>
          <a:p>
            <a:pPr marL="489584">
              <a:lnSpc>
                <a:spcPct val="100000"/>
              </a:lnSpc>
              <a:spcBef>
                <a:spcPts val="735"/>
              </a:spcBef>
            </a:pPr>
            <a:r>
              <a:rPr dirty="0" sz="1400" spc="-5">
                <a:latin typeface="Times New Roman"/>
                <a:cs typeface="Times New Roman"/>
              </a:rPr>
              <a:t>The general form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i="1">
                <a:latin typeface="Times New Roman"/>
                <a:cs typeface="Times New Roman"/>
              </a:rPr>
              <a:t>y</a:t>
            </a:r>
            <a:r>
              <a:rPr dirty="0" sz="1400" spc="-5" i="1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is:</a:t>
            </a:r>
            <a:endParaRPr sz="1400">
              <a:latin typeface="Times New Roman"/>
              <a:cs typeface="Times New Roman"/>
            </a:endParaRPr>
          </a:p>
          <a:p>
            <a:pPr marL="489584">
              <a:lnSpc>
                <a:spcPct val="100000"/>
              </a:lnSpc>
              <a:spcBef>
                <a:spcPts val="980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55">
                <a:latin typeface="Cambria Math"/>
                <a:cs typeface="Cambria Math"/>
              </a:rPr>
              <a:t> </a:t>
            </a:r>
            <a:r>
              <a:rPr dirty="0" baseline="24154" sz="1725" spc="457">
                <a:latin typeface="Cambria Math"/>
                <a:cs typeface="Cambria Math"/>
              </a:rPr>
              <a:t> </a:t>
            </a:r>
            <a:r>
              <a:rPr dirty="0" baseline="24154" sz="1725">
                <a:latin typeface="Cambria Math"/>
                <a:cs typeface="Cambria Math"/>
              </a:rPr>
              <a:t> </a:t>
            </a:r>
            <a:r>
              <a:rPr dirty="0" baseline="24154" sz="1725" spc="142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∑</a:t>
            </a:r>
            <a:r>
              <a:rPr dirty="0" baseline="1984" sz="2100" spc="-12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34">
                <a:latin typeface="Cambria Math"/>
                <a:cs typeface="Cambria Math"/>
              </a:rPr>
              <a:t> 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15">
                <a:latin typeface="Cambria Math"/>
                <a:cs typeface="Cambria Math"/>
              </a:rPr>
              <a:t> </a:t>
            </a:r>
            <a:r>
              <a:rPr dirty="0" baseline="-16666" sz="1500" spc="61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baseline="27777" sz="1500" spc="637">
                <a:latin typeface="Cambria Math"/>
                <a:cs typeface="Cambria Math"/>
              </a:rPr>
              <a:t> </a:t>
            </a:r>
            <a:r>
              <a:rPr dirty="0" baseline="27777" sz="1500">
                <a:latin typeface="Cambria Math"/>
                <a:cs typeface="Cambria Math"/>
              </a:rPr>
              <a:t> </a:t>
            </a:r>
            <a:r>
              <a:rPr dirty="0" baseline="27777" sz="1500" spc="-52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489584">
              <a:lnSpc>
                <a:spcPct val="100000"/>
              </a:lnSpc>
              <a:spcBef>
                <a:spcPts val="760"/>
              </a:spcBef>
            </a:pPr>
            <a:r>
              <a:rPr dirty="0" sz="1400" spc="-5">
                <a:latin typeface="Times New Roman"/>
                <a:cs typeface="Times New Roman"/>
              </a:rPr>
              <a:t>Since  </a:t>
            </a:r>
            <a:r>
              <a:rPr dirty="0" baseline="-11904" sz="2100" spc="-7">
                <a:latin typeface="Times New Roman"/>
                <a:cs typeface="Times New Roman"/>
              </a:rPr>
              <a:t>     </a:t>
            </a:r>
            <a:r>
              <a:rPr dirty="0" sz="1400" spc="-5">
                <a:latin typeface="Times New Roman"/>
                <a:cs typeface="Times New Roman"/>
              </a:rPr>
              <a:t>     </a:t>
            </a:r>
            <a:r>
              <a:rPr dirty="0" sz="1400" spc="90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then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913889" y="3456558"/>
            <a:ext cx="620395" cy="239395"/>
          </a:xfrm>
          <a:prstGeom prst="rect">
            <a:avLst/>
          </a:prstGeom>
        </p:spPr>
        <p:txBody>
          <a:bodyPr wrap="square" lIns="0" tIns="1905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500"/>
              </a:spcBef>
            </a:pPr>
            <a:r>
              <a:rPr dirty="0" baseline="-19841" sz="2100" spc="450">
                <a:latin typeface="Cambria Math"/>
                <a:cs typeface="Cambria Math"/>
              </a:rPr>
              <a:t> </a:t>
            </a:r>
            <a:r>
              <a:rPr dirty="0" baseline="-44444" sz="1500" spc="637">
                <a:latin typeface="Cambria Math"/>
                <a:cs typeface="Cambria Math"/>
              </a:rPr>
              <a:t> </a:t>
            </a:r>
            <a:r>
              <a:rPr dirty="0" baseline="-44444" sz="1500">
                <a:latin typeface="Cambria Math"/>
                <a:cs typeface="Cambria Math"/>
              </a:rPr>
              <a:t> </a:t>
            </a:r>
            <a:r>
              <a:rPr dirty="0" baseline="-44444" sz="1500" spc="-89">
                <a:latin typeface="Cambria Math"/>
                <a:cs typeface="Cambria Math"/>
              </a:rPr>
              <a:t> </a:t>
            </a:r>
            <a:r>
              <a:rPr dirty="0" baseline="-19841" sz="2100" spc="772">
                <a:latin typeface="Cambria Math"/>
                <a:cs typeface="Cambria Math"/>
              </a:rPr>
              <a:t> 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0">
                <a:latin typeface="Cambria Math"/>
                <a:cs typeface="Cambria Math"/>
              </a:rPr>
              <a:t> </a:t>
            </a:r>
            <a:r>
              <a:rPr dirty="0" sz="1000" spc="35">
                <a:latin typeface="Cambria Math"/>
                <a:cs typeface="Cambria Math"/>
              </a:rPr>
              <a:t> </a:t>
            </a:r>
            <a:r>
              <a:rPr dirty="0" sz="1150" spc="305">
                <a:latin typeface="Cambria Math"/>
                <a:cs typeface="Cambria Math"/>
              </a:rPr>
              <a:t> </a:t>
            </a:r>
            <a:endParaRPr sz="1150">
              <a:latin typeface="Cambria Math"/>
              <a:cs typeface="Cambria Math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3276" y="3522090"/>
            <a:ext cx="602615" cy="23939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10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baseline="1984" sz="2100">
                <a:latin typeface="Cambria Math"/>
                <a:cs typeface="Cambria Math"/>
              </a:rPr>
              <a:t>∑</a:t>
            </a:r>
            <a:r>
              <a:rPr dirty="0" baseline="30555" sz="1500" spc="1042">
                <a:latin typeface="Cambria Math"/>
                <a:cs typeface="Cambria Math"/>
              </a:rPr>
              <a:t> </a:t>
            </a:r>
            <a:endParaRPr baseline="30555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633473" y="3571773"/>
            <a:ext cx="275590" cy="412750"/>
          </a:xfrm>
          <a:prstGeom prst="rect">
            <a:avLst/>
          </a:prstGeom>
        </p:spPr>
        <p:txBody>
          <a:bodyPr wrap="square" lIns="0" tIns="508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40"/>
              </a:spcBef>
            </a:pPr>
            <a:endParaRPr sz="120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L="52705">
              <a:lnSpc>
                <a:spcPct val="100000"/>
              </a:lnSpc>
              <a:spcBef>
                <a:spcPts val="520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129080" y="3899837"/>
            <a:ext cx="2934335" cy="1454785"/>
          </a:xfrm>
          <a:prstGeom prst="rect">
            <a:avLst/>
          </a:prstGeom>
        </p:spPr>
        <p:txBody>
          <a:bodyPr wrap="square" lIns="0" tIns="133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dirty="0" sz="1400" spc="865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̅</a:t>
            </a:r>
            <a:r>
              <a:rPr dirty="0" sz="1400" spc="3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600" spc="434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750">
                <a:latin typeface="Cambria Math"/>
                <a:cs typeface="Cambria Math"/>
              </a:rPr>
              <a:t> </a:t>
            </a:r>
            <a:r>
              <a:rPr dirty="0" baseline="30555" sz="1500" spc="52">
                <a:latin typeface="Cambria Math"/>
                <a:cs typeface="Cambria Math"/>
              </a:rPr>
              <a:t> </a:t>
            </a:r>
            <a:r>
              <a:rPr dirty="0" baseline="26570" sz="1725" spc="457">
                <a:latin typeface="Cambria Math"/>
                <a:cs typeface="Cambria Math"/>
              </a:rPr>
              <a:t> </a:t>
            </a:r>
            <a:r>
              <a:rPr dirty="0" baseline="26570" sz="1725" spc="907">
                <a:latin typeface="Cambria Math"/>
                <a:cs typeface="Cambria Math"/>
              </a:rPr>
              <a:t> </a:t>
            </a:r>
            <a:r>
              <a:rPr dirty="0" baseline="26570" sz="1725" spc="569">
                <a:latin typeface="Cambria Math"/>
                <a:cs typeface="Cambria Math"/>
              </a:rPr>
              <a:t> </a:t>
            </a:r>
            <a:endParaRPr baseline="26570" sz="1725">
              <a:latin typeface="Cambria Math"/>
              <a:cs typeface="Cambria Math"/>
            </a:endParaRPr>
          </a:p>
          <a:p>
            <a:pPr marL="544195">
              <a:lnSpc>
                <a:spcPct val="100000"/>
              </a:lnSpc>
              <a:spcBef>
                <a:spcPts val="1510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R="1906270">
              <a:lnSpc>
                <a:spcPct val="100000"/>
              </a:lnSpc>
              <a:spcBef>
                <a:spcPts val="509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400" spc="-14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̿     </a:t>
            </a:r>
            <a:r>
              <a:rPr dirty="0" sz="1400" spc="2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5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600" spc="4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600" spc="425">
                <a:latin typeface="Cambria Math"/>
                <a:cs typeface="Cambria Math"/>
              </a:rPr>
              <a:t> </a:t>
            </a:r>
            <a:r>
              <a:rPr dirty="0" sz="1600" spc="-40">
                <a:latin typeface="Cambria Math"/>
                <a:cs typeface="Cambria Math"/>
              </a:rPr>
              <a:t> </a:t>
            </a:r>
            <a:r>
              <a:rPr dirty="0" sz="1600" spc="840">
                <a:latin typeface="Cambria Math"/>
                <a:cs typeface="Cambria Math"/>
              </a:rPr>
              <a:t> </a:t>
            </a:r>
            <a:r>
              <a:rPr dirty="0" sz="1600" spc="-45">
                <a:latin typeface="Cambria Math"/>
                <a:cs typeface="Cambria Math"/>
              </a:rPr>
              <a:t> </a:t>
            </a:r>
            <a:r>
              <a:rPr dirty="0" sz="1600" spc="530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60">
                <a:latin typeface="Cambria Math"/>
                <a:cs typeface="Cambria Math"/>
              </a:rPr>
              <a:t> </a:t>
            </a:r>
            <a:r>
              <a:rPr dirty="0" baseline="30555" sz="1500" spc="750">
                <a:latin typeface="Cambria Math"/>
                <a:cs typeface="Cambria Math"/>
              </a:rPr>
              <a:t> </a:t>
            </a:r>
            <a:r>
              <a:rPr dirty="0" baseline="30555" sz="1500" spc="37">
                <a:latin typeface="Cambria Math"/>
                <a:cs typeface="Cambria Math"/>
              </a:rPr>
              <a:t> </a:t>
            </a:r>
            <a:r>
              <a:rPr dirty="0" baseline="26570" sz="1725" spc="457">
                <a:latin typeface="Cambria Math"/>
                <a:cs typeface="Cambria Math"/>
              </a:rPr>
              <a:t> </a:t>
            </a:r>
            <a:r>
              <a:rPr dirty="0" baseline="26570" sz="1725" spc="907">
                <a:latin typeface="Cambria Math"/>
                <a:cs typeface="Cambria Math"/>
              </a:rPr>
              <a:t> </a:t>
            </a:r>
            <a:r>
              <a:rPr dirty="0" baseline="26570" sz="1725" spc="569">
                <a:latin typeface="Cambria Math"/>
                <a:cs typeface="Cambria Math"/>
              </a:rPr>
              <a:t> </a:t>
            </a:r>
            <a:endParaRPr baseline="26570" sz="1725">
              <a:latin typeface="Cambria Math"/>
              <a:cs typeface="Cambria Math"/>
            </a:endParaRPr>
          </a:p>
          <a:p>
            <a:pPr algn="ctr" marR="1905000">
              <a:lnSpc>
                <a:spcPct val="100000"/>
              </a:lnSpc>
              <a:spcBef>
                <a:spcPts val="1510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292735">
              <a:lnSpc>
                <a:spcPct val="100000"/>
              </a:lnSpc>
              <a:spcBef>
                <a:spcPts val="520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293489" y="5177154"/>
            <a:ext cx="142875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129080" y="5269913"/>
            <a:ext cx="5154295" cy="1261745"/>
          </a:xfrm>
          <a:prstGeom prst="rect">
            <a:avLst/>
          </a:prstGeom>
        </p:spPr>
        <p:txBody>
          <a:bodyPr wrap="square" lIns="0" tIns="13335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0"/>
              </a:spcBef>
            </a:pP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532">
                <a:latin typeface="Cambria Math"/>
                <a:cs typeface="Cambria Math"/>
              </a:rPr>
              <a:t> </a:t>
            </a:r>
            <a:r>
              <a:rPr dirty="0" baseline="30555" sz="1500">
                <a:latin typeface="Cambria Math"/>
                <a:cs typeface="Cambria Math"/>
              </a:rPr>
              <a:t> </a:t>
            </a:r>
            <a:r>
              <a:rPr dirty="0" baseline="30555" sz="1500" spc="-165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166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600" spc="425">
                <a:latin typeface="Cambria Math"/>
                <a:cs typeface="Cambria Math"/>
              </a:rPr>
              <a:t> </a:t>
            </a:r>
            <a:r>
              <a:rPr dirty="0" sz="1600" spc="305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750">
                <a:latin typeface="Cambria Math"/>
                <a:cs typeface="Cambria Math"/>
              </a:rPr>
              <a:t> </a:t>
            </a:r>
            <a:r>
              <a:rPr dirty="0" baseline="30555" sz="1500" spc="52">
                <a:latin typeface="Cambria Math"/>
                <a:cs typeface="Cambria Math"/>
              </a:rPr>
              <a:t> </a:t>
            </a:r>
            <a:r>
              <a:rPr dirty="0" baseline="26570" sz="1725" spc="457">
                <a:latin typeface="Cambria Math"/>
                <a:cs typeface="Cambria Math"/>
              </a:rPr>
              <a:t> </a:t>
            </a:r>
            <a:r>
              <a:rPr dirty="0" baseline="26570" sz="1725" spc="907">
                <a:latin typeface="Cambria Math"/>
                <a:cs typeface="Cambria Math"/>
              </a:rPr>
              <a:t> </a:t>
            </a:r>
            <a:r>
              <a:rPr dirty="0" baseline="26570" sz="1725" spc="569">
                <a:latin typeface="Cambria Math"/>
                <a:cs typeface="Cambria Math"/>
              </a:rPr>
              <a:t> </a:t>
            </a:r>
            <a:r>
              <a:rPr dirty="0" baseline="26570" sz="1725" spc="15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1557020">
              <a:lnSpc>
                <a:spcPct val="100000"/>
              </a:lnSpc>
              <a:spcBef>
                <a:spcPts val="1510"/>
              </a:spcBef>
              <a:tabLst>
                <a:tab pos="2883535" algn="l"/>
              </a:tabLst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R="2214245">
              <a:lnSpc>
                <a:spcPct val="100000"/>
              </a:lnSpc>
              <a:spcBef>
                <a:spcPts val="509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R="1666239">
              <a:lnSpc>
                <a:spcPct val="100000"/>
              </a:lnSpc>
              <a:spcBef>
                <a:spcPts val="490"/>
              </a:spcBef>
            </a:pP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4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750">
                <a:latin typeface="Cambria Math"/>
                <a:cs typeface="Cambria Math"/>
              </a:rPr>
              <a:t> </a:t>
            </a:r>
            <a:r>
              <a:rPr dirty="0" baseline="30555" sz="1500" spc="52">
                <a:latin typeface="Cambria Math"/>
                <a:cs typeface="Cambria Math"/>
              </a:rPr>
              <a:t> </a:t>
            </a:r>
            <a:r>
              <a:rPr dirty="0" baseline="26570" sz="1725" spc="457">
                <a:latin typeface="Cambria Math"/>
                <a:cs typeface="Cambria Math"/>
              </a:rPr>
              <a:t> </a:t>
            </a:r>
            <a:r>
              <a:rPr dirty="0" baseline="26570" sz="1725">
                <a:latin typeface="Cambria Math"/>
                <a:cs typeface="Cambria Math"/>
              </a:rPr>
              <a:t> </a:t>
            </a:r>
            <a:r>
              <a:rPr dirty="0" baseline="26570" sz="1725" spc="-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7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2212340">
              <a:lnSpc>
                <a:spcPct val="100000"/>
              </a:lnSpc>
              <a:spcBef>
                <a:spcPts val="1510"/>
              </a:spcBef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141730" y="8005444"/>
            <a:ext cx="152400" cy="1524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29080" y="6522754"/>
            <a:ext cx="5307965" cy="3023235"/>
          </a:xfrm>
          <a:prstGeom prst="rect">
            <a:avLst/>
          </a:prstGeom>
        </p:spPr>
        <p:txBody>
          <a:bodyPr wrap="square" lIns="0" tIns="1270" rIns="0" bIns="0" rtlCol="0" vert="horz">
            <a:spAutoFit/>
          </a:bodyPr>
          <a:lstStyle/>
          <a:p>
            <a:pPr>
              <a:lnSpc>
                <a:spcPct val="100000"/>
              </a:lnSpc>
              <a:spcBef>
                <a:spcPts val="10"/>
              </a:spcBef>
            </a:pPr>
            <a:endParaRPr sz="1100">
              <a:latin typeface="Times New Roman"/>
              <a:cs typeface="Times New Roman"/>
            </a:endParaRPr>
          </a:p>
          <a:p>
            <a:pPr marL="78105">
              <a:lnSpc>
                <a:spcPct val="100000"/>
              </a:lnSpc>
              <a:tabLst>
                <a:tab pos="2641600" algn="l"/>
              </a:tabLst>
            </a:pPr>
            <a:r>
              <a:rPr dirty="0" sz="1000" spc="695">
                <a:latin typeface="Cambria Math"/>
                <a:cs typeface="Cambria Math"/>
              </a:rPr>
              <a:t> </a:t>
            </a:r>
            <a:r>
              <a:rPr dirty="0" sz="1000" spc="695">
                <a:latin typeface="Cambria Math"/>
                <a:cs typeface="Cambria Math"/>
              </a:rPr>
              <a:t>	</a:t>
            </a: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8415">
              <a:lnSpc>
                <a:spcPct val="100000"/>
              </a:lnSpc>
              <a:spcBef>
                <a:spcPts val="690"/>
              </a:spcBef>
            </a:pP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150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89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495">
                <a:latin typeface="Cambria Math"/>
                <a:cs typeface="Cambria Math"/>
              </a:rPr>
              <a:t> </a:t>
            </a:r>
            <a:r>
              <a:rPr dirty="0" sz="1400" spc="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600" spc="425">
                <a:latin typeface="Cambria Math"/>
                <a:cs typeface="Cambria Math"/>
              </a:rPr>
              <a:t> </a:t>
            </a:r>
            <a:r>
              <a:rPr dirty="0" baseline="1984" sz="2100" spc="412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52">
                <a:latin typeface="Cambria Math"/>
                <a:cs typeface="Cambria Math"/>
              </a:rPr>
              <a:t> </a:t>
            </a:r>
            <a:r>
              <a:rPr dirty="0" baseline="30555" sz="1500" spc="750">
                <a:latin typeface="Cambria Math"/>
                <a:cs typeface="Cambria Math"/>
              </a:rPr>
              <a:t> </a:t>
            </a:r>
            <a:r>
              <a:rPr dirty="0" baseline="30555" sz="1500" spc="37">
                <a:latin typeface="Cambria Math"/>
                <a:cs typeface="Cambria Math"/>
              </a:rPr>
              <a:t> </a:t>
            </a:r>
            <a:r>
              <a:rPr dirty="0" baseline="26570" sz="1725" spc="457">
                <a:latin typeface="Cambria Math"/>
                <a:cs typeface="Cambria Math"/>
              </a:rPr>
              <a:t> </a:t>
            </a:r>
            <a:r>
              <a:rPr dirty="0" baseline="26570" sz="1725" spc="179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1510"/>
              </a:spcBef>
              <a:tabLst>
                <a:tab pos="2576195" algn="l"/>
              </a:tabLst>
            </a:pP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r>
              <a:rPr dirty="0" sz="1000">
                <a:latin typeface="Cambria Math"/>
                <a:cs typeface="Cambria Math"/>
              </a:rPr>
              <a:t>	</a:t>
            </a:r>
            <a:r>
              <a:rPr dirty="0" sz="1000" spc="450">
                <a:latin typeface="Cambria Math"/>
                <a:cs typeface="Cambria Math"/>
              </a:rPr>
              <a:t> </a:t>
            </a:r>
            <a:r>
              <a:rPr dirty="0" sz="1000" spc="49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ctr" marR="3850004">
              <a:lnSpc>
                <a:spcPct val="100000"/>
              </a:lnSpc>
              <a:spcBef>
                <a:spcPts val="520"/>
              </a:spcBef>
            </a:pPr>
            <a:r>
              <a:rPr dirty="0" sz="1000" spc="69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marL="12700">
              <a:lnSpc>
                <a:spcPct val="100000"/>
              </a:lnSpc>
              <a:spcBef>
                <a:spcPts val="490"/>
              </a:spcBef>
            </a:pP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-10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-5">
                <a:latin typeface="Cambria Math"/>
                <a:cs typeface="Cambria Math"/>
              </a:rPr>
              <a:t> </a:t>
            </a:r>
            <a:r>
              <a:rPr dirty="0" sz="1400" spc="47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r>
              <a:rPr dirty="0" sz="1400" spc="-30">
                <a:latin typeface="Cambria Math"/>
                <a:cs typeface="Cambria Math"/>
              </a:rPr>
              <a:t> </a:t>
            </a:r>
            <a:r>
              <a:rPr dirty="0" sz="1400" spc="865">
                <a:latin typeface="Cambria Math"/>
                <a:cs typeface="Cambria Math"/>
              </a:rPr>
              <a:t>∑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300">
                <a:latin typeface="Cambria Math"/>
                <a:cs typeface="Cambria Math"/>
              </a:rPr>
              <a:t> </a:t>
            </a:r>
            <a:r>
              <a:rPr dirty="0" baseline="-16666" sz="1500" spc="637">
                <a:latin typeface="Cambria Math"/>
                <a:cs typeface="Cambria Math"/>
              </a:rPr>
              <a:t> </a:t>
            </a:r>
            <a:r>
              <a:rPr dirty="0" baseline="-16666" sz="1500">
                <a:latin typeface="Cambria Math"/>
                <a:cs typeface="Cambria Math"/>
              </a:rPr>
              <a:t> </a:t>
            </a:r>
            <a:r>
              <a:rPr dirty="0" baseline="-16666" sz="1500" spc="-67">
                <a:latin typeface="Cambria Math"/>
                <a:cs typeface="Cambria Math"/>
              </a:rPr>
              <a:t> </a:t>
            </a:r>
            <a:r>
              <a:rPr dirty="0" sz="1400" spc="515">
                <a:latin typeface="Cambria Math"/>
                <a:cs typeface="Cambria Math"/>
              </a:rPr>
              <a:t> </a:t>
            </a:r>
            <a:r>
              <a:rPr dirty="0" baseline="30555" sz="1500" spc="637">
                <a:latin typeface="Cambria Math"/>
                <a:cs typeface="Cambria Math"/>
              </a:rPr>
              <a:t> </a:t>
            </a:r>
            <a:r>
              <a:rPr dirty="0" baseline="30555" sz="1500" spc="750">
                <a:latin typeface="Cambria Math"/>
                <a:cs typeface="Cambria Math"/>
              </a:rPr>
              <a:t> </a:t>
            </a:r>
            <a:r>
              <a:rPr dirty="0" baseline="30555" sz="1500" spc="52">
                <a:latin typeface="Cambria Math"/>
                <a:cs typeface="Cambria Math"/>
              </a:rPr>
              <a:t> </a:t>
            </a:r>
            <a:r>
              <a:rPr dirty="0" baseline="26570" sz="1725" spc="457">
                <a:latin typeface="Cambria Math"/>
                <a:cs typeface="Cambria Math"/>
              </a:rPr>
              <a:t> </a:t>
            </a:r>
            <a:r>
              <a:rPr dirty="0" baseline="26570" sz="1725">
                <a:latin typeface="Cambria Math"/>
                <a:cs typeface="Cambria Math"/>
              </a:rPr>
              <a:t> </a:t>
            </a:r>
            <a:r>
              <a:rPr dirty="0" baseline="26570" sz="1725" spc="-97">
                <a:latin typeface="Cambria Math"/>
                <a:cs typeface="Cambria Math"/>
              </a:rPr>
              <a:t> </a:t>
            </a:r>
            <a:r>
              <a:rPr dirty="0" sz="1400" spc="740">
                <a:latin typeface="Cambria Math"/>
                <a:cs typeface="Cambria Math"/>
              </a:rPr>
              <a:t> </a:t>
            </a:r>
            <a:r>
              <a:rPr dirty="0" sz="1400" spc="80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>
                <a:latin typeface="Cambria Math"/>
                <a:cs typeface="Cambria Math"/>
              </a:rPr>
              <a:t> </a:t>
            </a:r>
            <a:r>
              <a:rPr dirty="0" sz="1400" spc="-9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70">
                <a:latin typeface="Cambria Math"/>
                <a:cs typeface="Cambria Math"/>
              </a:rPr>
              <a:t> </a:t>
            </a:r>
            <a:r>
              <a:rPr dirty="0" sz="1400" spc="745">
                <a:latin typeface="Cambria Math"/>
                <a:cs typeface="Cambria Math"/>
              </a:rPr>
              <a:t> </a:t>
            </a:r>
            <a:r>
              <a:rPr dirty="0" sz="1400" spc="-80">
                <a:latin typeface="Cambria Math"/>
                <a:cs typeface="Cambria Math"/>
              </a:rPr>
              <a:t> </a:t>
            </a:r>
            <a:r>
              <a:rPr dirty="0" sz="1400" spc="-25">
                <a:latin typeface="Cambria Math"/>
                <a:cs typeface="Cambria Math"/>
              </a:rPr>
              <a:t> </a:t>
            </a:r>
            <a:r>
              <a:rPr dirty="0" sz="1400" spc="-85">
                <a:latin typeface="Cambria Math"/>
                <a:cs typeface="Cambria Math"/>
              </a:rPr>
              <a:t> </a:t>
            </a:r>
            <a:r>
              <a:rPr dirty="0" sz="1400" spc="275">
                <a:latin typeface="Cambria Math"/>
                <a:cs typeface="Cambria Math"/>
              </a:rPr>
              <a:t> </a:t>
            </a:r>
            <a:r>
              <a:rPr dirty="0" sz="1400" spc="465">
                <a:latin typeface="Cambria Math"/>
                <a:cs typeface="Cambria Math"/>
              </a:rPr>
              <a:t> </a:t>
            </a:r>
            <a:r>
              <a:rPr dirty="0" sz="1400" spc="270">
                <a:latin typeface="Cambria Math"/>
                <a:cs typeface="Cambria Math"/>
              </a:rPr>
              <a:t> </a:t>
            </a:r>
            <a:endParaRPr sz="1400">
              <a:latin typeface="Cambria Math"/>
              <a:cs typeface="Cambria Math"/>
            </a:endParaRPr>
          </a:p>
          <a:p>
            <a:pPr algn="ctr" marR="3848100">
              <a:lnSpc>
                <a:spcPct val="100000"/>
              </a:lnSpc>
              <a:spcBef>
                <a:spcPts val="1510"/>
              </a:spcBef>
            </a:pPr>
            <a:r>
              <a:rPr dirty="0" sz="1000" spc="434">
                <a:latin typeface="Cambria Math"/>
                <a:cs typeface="Cambria Math"/>
              </a:rPr>
              <a:t> </a:t>
            </a:r>
            <a:r>
              <a:rPr dirty="0" sz="1000" spc="505">
                <a:latin typeface="Cambria Math"/>
                <a:cs typeface="Cambria Math"/>
              </a:rPr>
              <a:t> </a:t>
            </a:r>
            <a:r>
              <a:rPr dirty="0" sz="1000" spc="355">
                <a:latin typeface="Cambria Math"/>
                <a:cs typeface="Cambria Math"/>
              </a:rPr>
              <a:t> </a:t>
            </a:r>
            <a:endParaRPr sz="1000">
              <a:latin typeface="Cambria Math"/>
              <a:cs typeface="Cambria Math"/>
            </a:endParaRPr>
          </a:p>
          <a:p>
            <a:pPr algn="just" marL="240665" marR="5080">
              <a:lnSpc>
                <a:spcPct val="149700"/>
              </a:lnSpc>
              <a:spcBef>
                <a:spcPts val="90"/>
              </a:spcBef>
            </a:pPr>
            <a:r>
              <a:rPr dirty="0" sz="1400" spc="-5">
                <a:latin typeface="Times New Roman"/>
                <a:cs typeface="Times New Roman"/>
              </a:rPr>
              <a:t>Remark</a:t>
            </a:r>
            <a:r>
              <a:rPr dirty="0" baseline="-12345" sz="1350" spc="-7">
                <a:latin typeface="Times New Roman"/>
                <a:cs typeface="Times New Roman"/>
              </a:rPr>
              <a:t>6</a:t>
            </a:r>
            <a:r>
              <a:rPr dirty="0" sz="1400" spc="-5">
                <a:latin typeface="Times New Roman"/>
                <a:cs typeface="Times New Roman"/>
              </a:rPr>
              <a:t>: </a:t>
            </a:r>
            <a:r>
              <a:rPr dirty="0" sz="1400">
                <a:latin typeface="Times New Roman"/>
                <a:cs typeface="Times New Roman"/>
              </a:rPr>
              <a:t>the </a:t>
            </a:r>
            <a:r>
              <a:rPr dirty="0" sz="1400" spc="-5">
                <a:latin typeface="Times New Roman"/>
                <a:cs typeface="Times New Roman"/>
              </a:rPr>
              <a:t>next step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solution </a:t>
            </a:r>
            <a:r>
              <a:rPr dirty="0" sz="1400">
                <a:latin typeface="Times New Roman"/>
                <a:cs typeface="Times New Roman"/>
              </a:rPr>
              <a:t>is </a:t>
            </a:r>
            <a:r>
              <a:rPr dirty="0" sz="1400" spc="-5">
                <a:latin typeface="Times New Roman"/>
                <a:cs typeface="Times New Roman"/>
              </a:rPr>
              <a:t>finding the value of </a:t>
            </a:r>
            <a:r>
              <a:rPr dirty="0" sz="1400">
                <a:latin typeface="Times New Roman"/>
                <a:cs typeface="Times New Roman"/>
              </a:rPr>
              <a:t>by  </a:t>
            </a:r>
            <a:r>
              <a:rPr dirty="0" sz="1400" spc="-5">
                <a:latin typeface="Times New Roman"/>
                <a:cs typeface="Times New Roman"/>
              </a:rPr>
              <a:t>letting </a:t>
            </a:r>
            <a:r>
              <a:rPr dirty="0" sz="1400" spc="-10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) and </a:t>
            </a:r>
            <a:r>
              <a:rPr dirty="0" sz="1400" spc="-5">
                <a:latin typeface="Times New Roman"/>
                <a:cs typeface="Times New Roman"/>
              </a:rPr>
              <a:t>make the coefficients </a:t>
            </a:r>
            <a:r>
              <a:rPr dirty="0" sz="1400">
                <a:latin typeface="Times New Roman"/>
                <a:cs typeface="Times New Roman"/>
              </a:rPr>
              <a:t>of </a:t>
            </a:r>
            <a:r>
              <a:rPr dirty="0" sz="1400" spc="-5">
                <a:latin typeface="Times New Roman"/>
                <a:cs typeface="Times New Roman"/>
              </a:rPr>
              <a:t>the lowest power equal to  </a:t>
            </a:r>
            <a:r>
              <a:rPr dirty="0" sz="1400">
                <a:latin typeface="Times New Roman"/>
                <a:cs typeface="Times New Roman"/>
              </a:rPr>
              <a:t>zero.</a:t>
            </a:r>
            <a:endParaRPr sz="1400">
              <a:latin typeface="Times New Roman"/>
              <a:cs typeface="Times New Roman"/>
            </a:endParaRPr>
          </a:p>
          <a:p>
            <a:pPr marL="12700" marR="1281430">
              <a:lnSpc>
                <a:spcPts val="2830"/>
              </a:lnSpc>
              <a:spcBef>
                <a:spcPts val="95"/>
              </a:spcBef>
            </a:pPr>
            <a:r>
              <a:rPr dirty="0" sz="1400" spc="-5">
                <a:latin typeface="Times New Roman"/>
                <a:cs typeface="Times New Roman"/>
              </a:rPr>
              <a:t>The lowest power when </a:t>
            </a:r>
            <a:r>
              <a:rPr dirty="0" sz="1400" spc="-15">
                <a:latin typeface="Times New Roman"/>
                <a:cs typeface="Times New Roman"/>
              </a:rPr>
              <a:t>( </a:t>
            </a:r>
            <a:r>
              <a:rPr dirty="0" sz="1400">
                <a:latin typeface="Times New Roman"/>
                <a:cs typeface="Times New Roman"/>
              </a:rPr>
              <a:t>) is </a:t>
            </a:r>
            <a:r>
              <a:rPr dirty="0" sz="1400" spc="-15">
                <a:latin typeface="Times New Roman"/>
                <a:cs typeface="Times New Roman"/>
              </a:rPr>
              <a:t>( </a:t>
            </a:r>
            <a:r>
              <a:rPr dirty="0" sz="1600" spc="-5">
                <a:latin typeface="Times New Roman"/>
                <a:cs typeface="Times New Roman"/>
              </a:rPr>
              <a:t>) </a:t>
            </a:r>
            <a:r>
              <a:rPr dirty="0" sz="1400" spc="-5">
                <a:latin typeface="Times New Roman"/>
                <a:cs typeface="Times New Roman"/>
              </a:rPr>
              <a:t>which </a:t>
            </a:r>
            <a:r>
              <a:rPr dirty="0" sz="1400" spc="-10">
                <a:latin typeface="Times New Roman"/>
                <a:cs typeface="Times New Roman"/>
              </a:rPr>
              <a:t>mean </a:t>
            </a:r>
            <a:r>
              <a:rPr dirty="0" sz="1400" spc="-5">
                <a:latin typeface="Times New Roman"/>
                <a:cs typeface="Times New Roman"/>
              </a:rPr>
              <a:t>that:  </a:t>
            </a:r>
            <a:r>
              <a:rPr dirty="0" sz="1400">
                <a:latin typeface="Times New Roman"/>
                <a:cs typeface="Times New Roman"/>
              </a:rPr>
              <a:t>[</a:t>
            </a:r>
            <a:r>
              <a:rPr dirty="0" baseline="-11904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]</a:t>
            </a:r>
            <a:r>
              <a:rPr dirty="0" sz="1400">
                <a:latin typeface="Times New Roman"/>
                <a:cs typeface="Times New Roman"/>
              </a:rPr>
              <a:t> [</a:t>
            </a:r>
            <a:r>
              <a:rPr dirty="0" baseline="19841" sz="2100">
                <a:latin typeface="Times New Roman"/>
                <a:cs typeface="Times New Roman"/>
              </a:rPr>
              <a:t> </a:t>
            </a:r>
            <a:r>
              <a:rPr dirty="0" sz="1400">
                <a:latin typeface="Times New Roman"/>
                <a:cs typeface="Times New Roman"/>
              </a:rPr>
              <a:t>is</a:t>
            </a:r>
            <a:r>
              <a:rPr dirty="0" sz="1400" spc="75">
                <a:latin typeface="Times New Roman"/>
                <a:cs typeface="Times New Roman"/>
              </a:rPr>
              <a:t> </a:t>
            </a:r>
            <a:r>
              <a:rPr dirty="0" sz="1400" spc="-5">
                <a:latin typeface="Times New Roman"/>
                <a:cs typeface="Times New Roman"/>
              </a:rPr>
              <a:t>neglected]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12902" y="304799"/>
            <a:ext cx="6937781" cy="10077729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spAutoFit/>
          </a:bodyPr>
          <a:lstStyle/>
          <a:p>
            <a:pPr marL="25400">
              <a:lnSpc>
                <a:spcPts val="2005"/>
              </a:lnSpc>
            </a:pPr>
            <a:fld id="{81D60167-4931-47E6-BA6A-407CBD079E47}" type="slidenum">
              <a:rPr dirty="0"/>
              <a:t>9</a:t>
            </a:fld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Hussien</dc:creator>
  <dcterms:created xsi:type="dcterms:W3CDTF">2018-11-10T07:09:36Z</dcterms:created>
  <dcterms:modified xsi:type="dcterms:W3CDTF">2018-11-10T07:09:36Z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2015-10-21T00:00:00Z</vt:filetime>
  </property>
  <property fmtid="{D5CDD505-2E9C-101B-9397-08002B2CF9AE}" pid="3" name="Creator">
    <vt:lpwstr>Microsoft® Word 2010</vt:lpwstr>
  </property>
  <property fmtid="{D5CDD505-2E9C-101B-9397-08002B2CF9AE}" pid="4" name="LastSaved">
    <vt:filetime>2018-11-10T00:00:00Z</vt:filetime>
  </property>
</Properties>
</file>