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94048" y="9799649"/>
            <a:ext cx="18033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2775585" cy="11461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  <a:p>
            <a:pPr marL="946785" indent="-228600">
              <a:lnSpc>
                <a:spcPct val="100000"/>
              </a:lnSpc>
              <a:spcBef>
                <a:spcPts val="340"/>
              </a:spcBef>
              <a:buFont typeface="Wingdings"/>
              <a:buChar char=""/>
              <a:tabLst>
                <a:tab pos="947419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Power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Series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0330" y="451548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70330" y="482790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70330" y="514222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1594459"/>
            <a:ext cx="5304790" cy="40570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6350" indent="220345">
              <a:lnSpc>
                <a:spcPct val="1439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series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examples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infinite series where each term contains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variable (</a:t>
            </a:r>
            <a:r>
              <a:rPr dirty="0" sz="1400" spc="-5" i="1">
                <a:latin typeface="Times New Roman"/>
                <a:cs typeface="Times New Roman"/>
              </a:rPr>
              <a:t>x) </a:t>
            </a:r>
            <a:r>
              <a:rPr dirty="0" sz="1400" spc="-5">
                <a:latin typeface="Times New Roman"/>
                <a:cs typeface="Times New Roman"/>
              </a:rPr>
              <a:t>raised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positive integer </a:t>
            </a:r>
            <a:r>
              <a:rPr dirty="0" sz="1400">
                <a:latin typeface="Times New Roman"/>
                <a:cs typeface="Times New Roman"/>
              </a:rPr>
              <a:t>power. </a:t>
            </a:r>
            <a:r>
              <a:rPr dirty="0" sz="1400" spc="-5">
                <a:latin typeface="Times New Roman"/>
                <a:cs typeface="Times New Roman"/>
              </a:rPr>
              <a:t>The most important  statement one can make about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power series is that there exists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number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5400"/>
              </a:lnSpc>
              <a:spcBef>
                <a:spcPts val="5"/>
              </a:spcBef>
            </a:pPr>
            <a:r>
              <a:rPr dirty="0" sz="1400" spc="-5" i="1">
                <a:latin typeface="Times New Roman"/>
                <a:cs typeface="Times New Roman"/>
              </a:rPr>
              <a:t>(R) </a:t>
            </a:r>
            <a:r>
              <a:rPr dirty="0" sz="1400" spc="-5">
                <a:latin typeface="Times New Roman"/>
                <a:cs typeface="Times New Roman"/>
              </a:rPr>
              <a:t>called the radius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convergence, such that if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power  series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absolutely convergent and </a:t>
            </a: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power series </a:t>
            </a:r>
            <a:r>
              <a:rPr dirty="0" sz="140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divergent.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The relation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equivalent to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two points</a:t>
            </a:r>
            <a:endParaRPr sz="1400">
              <a:latin typeface="Times New Roman"/>
              <a:cs typeface="Times New Roman"/>
            </a:endParaRPr>
          </a:p>
          <a:p>
            <a:pPr algn="just" marL="12700" marR="8255">
              <a:lnSpc>
                <a:spcPct val="144300"/>
              </a:lnSpc>
              <a:spcBef>
                <a:spcPts val="4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power series may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convergent or divergent.  To test convergence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Power Series consider the following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statements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65"/>
              </a:spcBef>
            </a:pPr>
            <a:r>
              <a:rPr dirty="0" sz="1400" spc="-5">
                <a:latin typeface="Times New Roman"/>
                <a:cs typeface="Times New Roman"/>
              </a:rPr>
              <a:t>The series converges absolutely</a:t>
            </a:r>
            <a:r>
              <a:rPr dirty="0" sz="1400">
                <a:latin typeface="Times New Roman"/>
                <a:cs typeface="Times New Roman"/>
              </a:rPr>
              <a:t> if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The series diverges </a:t>
            </a:r>
            <a:r>
              <a:rPr dirty="0" sz="1400">
                <a:latin typeface="Times New Roman"/>
                <a:cs typeface="Times New Roman"/>
              </a:rPr>
              <a:t>if | &gt;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  <a:p>
            <a:pPr marL="12700" marR="915035" indent="501015">
              <a:lnSpc>
                <a:spcPct val="144300"/>
              </a:lnSpc>
              <a:spcBef>
                <a:spcPts val="50"/>
              </a:spcBef>
            </a:pPr>
            <a:r>
              <a:rPr dirty="0" sz="1400" spc="-5">
                <a:latin typeface="Times New Roman"/>
                <a:cs typeface="Times New Roman"/>
              </a:rPr>
              <a:t>The series may </a:t>
            </a:r>
            <a:r>
              <a:rPr dirty="0" sz="1400" spc="5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convergent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divergent </a:t>
            </a:r>
            <a:r>
              <a:rPr dirty="0" sz="1400">
                <a:latin typeface="Times New Roman"/>
                <a:cs typeface="Times New Roman"/>
              </a:rPr>
              <a:t>at R  Ex</a:t>
            </a:r>
            <a:r>
              <a:rPr dirty="0" baseline="-12345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the radius of convergence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9925" y="5727318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52625" y="600367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63522" y="6003670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 h="0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50822" y="5661786"/>
            <a:ext cx="60198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410209" algn="l"/>
              </a:tabLst>
            </a:pPr>
            <a:r>
              <a:rPr dirty="0" baseline="-19841" sz="2100" spc="772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-19841" sz="2100" spc="772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61285" y="6003670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 h="0">
                <a:moveTo>
                  <a:pt x="0" y="0"/>
                </a:moveTo>
                <a:lnTo>
                  <a:pt x="1862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5863208"/>
            <a:ext cx="2305685" cy="62547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39925" y="6609968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52625" y="6886320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 h="0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63522" y="6886320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5" h="0">
                <a:moveTo>
                  <a:pt x="0" y="0"/>
                </a:moveTo>
                <a:lnTo>
                  <a:pt x="1859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61285" y="6886320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 h="0">
                <a:moveTo>
                  <a:pt x="0" y="0"/>
                </a:moveTo>
                <a:lnTo>
                  <a:pt x="1862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750822" y="6544436"/>
            <a:ext cx="231965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410209" algn="l"/>
                <a:tab pos="2118995" algn="l"/>
              </a:tabLst>
            </a:pPr>
            <a:r>
              <a:rPr dirty="0" baseline="-19841" sz="2100" spc="772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-19841" sz="2100" spc="772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-19841" sz="2100" spc="772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9080" y="6747129"/>
            <a:ext cx="30600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5714" sz="2100" spc="697">
                <a:latin typeface="Cambria Math"/>
                <a:cs typeface="Cambria Math"/>
              </a:rPr>
              <a:t> </a:t>
            </a:r>
            <a:r>
              <a:rPr dirty="0" baseline="-35714" sz="2100" spc="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-35714" sz="2100" spc="697">
                <a:latin typeface="Cambria Math"/>
                <a:cs typeface="Cambria Math"/>
              </a:rPr>
              <a:t> </a:t>
            </a:r>
            <a:r>
              <a:rPr dirty="0" baseline="-35714" sz="2100">
                <a:latin typeface="Cambria Math"/>
                <a:cs typeface="Cambria Math"/>
              </a:rPr>
              <a:t> </a:t>
            </a:r>
            <a:r>
              <a:rPr dirty="0" baseline="-35714" sz="2100" spc="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-35714" sz="2100" spc="697">
                <a:latin typeface="Cambria Math"/>
                <a:cs typeface="Cambria Math"/>
              </a:rPr>
              <a:t> </a:t>
            </a:r>
            <a:r>
              <a:rPr dirty="0" baseline="-35714" sz="2100">
                <a:latin typeface="Cambria Math"/>
                <a:cs typeface="Cambria Math"/>
              </a:rPr>
              <a:t> </a:t>
            </a:r>
            <a:r>
              <a:rPr dirty="0" baseline="-35714" sz="21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baseline="-35714" sz="2100" spc="742">
                <a:latin typeface="Cambria Math"/>
                <a:cs typeface="Cambria Math"/>
              </a:rPr>
              <a:t> </a:t>
            </a:r>
            <a:r>
              <a:rPr dirty="0" baseline="-35714" sz="2100" spc="37">
                <a:latin typeface="Cambria Math"/>
                <a:cs typeface="Cambria Math"/>
              </a:rPr>
              <a:t> </a:t>
            </a:r>
            <a:r>
              <a:rPr dirty="0" baseline="-35714" sz="2100" spc="1110">
                <a:latin typeface="Cambria Math"/>
                <a:cs typeface="Cambria Math"/>
              </a:rPr>
              <a:t> </a:t>
            </a:r>
            <a:r>
              <a:rPr dirty="0" baseline="-35714" sz="2100" spc="-7">
                <a:latin typeface="Cambria Math"/>
                <a:cs typeface="Cambria Math"/>
              </a:rPr>
              <a:t> </a:t>
            </a:r>
            <a:r>
              <a:rPr dirty="0" baseline="-35714" sz="2100" spc="697">
                <a:latin typeface="Cambria Math"/>
                <a:cs typeface="Cambria Math"/>
              </a:rPr>
              <a:t> 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60596" y="6886320"/>
            <a:ext cx="416559" cy="0"/>
          </a:xfrm>
          <a:custGeom>
            <a:avLst/>
            <a:gdLst/>
            <a:ahLst/>
            <a:cxnLst/>
            <a:rect l="l" t="t" r="r" b="b"/>
            <a:pathLst>
              <a:path w="416560" h="0">
                <a:moveTo>
                  <a:pt x="0" y="0"/>
                </a:moveTo>
                <a:lnTo>
                  <a:pt x="41605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532759" y="6533768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67227" y="7026020"/>
            <a:ext cx="2762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72157" y="7403972"/>
            <a:ext cx="1079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9080" y="7315580"/>
            <a:ext cx="9436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96925" algn="l"/>
              </a:tabLst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36394" y="7214996"/>
            <a:ext cx="273050" cy="419734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615">
                <a:latin typeface="Cambria Math"/>
                <a:cs typeface="Cambria Math"/>
              </a:rPr>
              <a:t> </a:t>
            </a:r>
            <a:r>
              <a:rPr dirty="0" sz="800" spc="39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149094" y="7456296"/>
            <a:ext cx="250825" cy="0"/>
          </a:xfrm>
          <a:custGeom>
            <a:avLst/>
            <a:gdLst/>
            <a:ahLst/>
            <a:cxnLst/>
            <a:rect l="l" t="t" r="r" b="b"/>
            <a:pathLst>
              <a:path w="250825" h="0">
                <a:moveTo>
                  <a:pt x="0" y="0"/>
                </a:moveTo>
                <a:lnTo>
                  <a:pt x="2502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429382" y="7315580"/>
            <a:ext cx="36258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66186" y="7403972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74035" y="7163180"/>
            <a:ext cx="53594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47619" sz="2100" spc="1110">
                <a:latin typeface="Cambria Math"/>
                <a:cs typeface="Cambria Math"/>
              </a:rPr>
              <a:t> </a:t>
            </a:r>
            <a:r>
              <a:rPr dirty="0" baseline="-47619" sz="2100" spc="1110">
                <a:latin typeface="Cambria Math"/>
                <a:cs typeface="Cambria Math"/>
              </a:rPr>
              <a:t> </a:t>
            </a:r>
            <a:r>
              <a:rPr dirty="0" baseline="-47619" sz="2100" spc="104">
                <a:latin typeface="Cambria Math"/>
                <a:cs typeface="Cambria Math"/>
              </a:rPr>
              <a:t> </a:t>
            </a:r>
            <a:r>
              <a:rPr dirty="0" baseline="-19444" sz="1500" spc="615">
                <a:latin typeface="Cambria Math"/>
                <a:cs typeface="Cambria Math"/>
              </a:rPr>
              <a:t> </a:t>
            </a:r>
            <a:r>
              <a:rPr dirty="0" sz="800" spc="3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16351" y="7457313"/>
            <a:ext cx="2736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307715" y="7456296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129080" y="8106536"/>
            <a:ext cx="8445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1077" y="8247252"/>
            <a:ext cx="416559" cy="0"/>
          </a:xfrm>
          <a:custGeom>
            <a:avLst/>
            <a:gdLst/>
            <a:ahLst/>
            <a:cxnLst/>
            <a:rect l="l" t="t" r="r" b="b"/>
            <a:pathLst>
              <a:path w="416560" h="0">
                <a:moveTo>
                  <a:pt x="0" y="0"/>
                </a:moveTo>
                <a:lnTo>
                  <a:pt x="4163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462910" y="8106536"/>
            <a:ext cx="111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67814" y="7970901"/>
            <a:ext cx="95885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532130" algn="l"/>
              </a:tabLst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75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70050" y="8225408"/>
            <a:ext cx="11480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040130" algn="l"/>
              </a:tabLst>
            </a:pPr>
            <a:r>
              <a:rPr dirty="0" baseline="5555" sz="1500" spc="652">
                <a:latin typeface="Cambria Math"/>
                <a:cs typeface="Cambria Math"/>
              </a:rPr>
              <a:t> </a:t>
            </a:r>
            <a:r>
              <a:rPr dirty="0" baseline="5555" sz="1500" spc="922">
                <a:latin typeface="Cambria Math"/>
                <a:cs typeface="Cambria Math"/>
              </a:rPr>
              <a:t> </a:t>
            </a:r>
            <a:r>
              <a:rPr dirty="0" baseline="5555" sz="1500" spc="1042">
                <a:latin typeface="Cambria Math"/>
                <a:cs typeface="Cambria Math"/>
              </a:rPr>
              <a:t> </a:t>
            </a:r>
            <a:r>
              <a:rPr dirty="0" baseline="5555" sz="1500" spc="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02763" y="8223884"/>
            <a:ext cx="1079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600579" y="8247252"/>
            <a:ext cx="416559" cy="0"/>
          </a:xfrm>
          <a:custGeom>
            <a:avLst/>
            <a:gdLst/>
            <a:ahLst/>
            <a:cxnLst/>
            <a:rect l="l" t="t" r="r" b="b"/>
            <a:pathLst>
              <a:path w="416560" h="0">
                <a:moveTo>
                  <a:pt x="0" y="0"/>
                </a:moveTo>
                <a:lnTo>
                  <a:pt x="4160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129080" y="8409279"/>
            <a:ext cx="4968875" cy="64452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1984" sz="2100" spc="202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202">
                <a:latin typeface="Cambria Math"/>
                <a:cs typeface="Cambria Math"/>
              </a:rPr>
              <a:t> 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    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220">
                <a:latin typeface="Cambria Math"/>
                <a:cs typeface="Cambria Math"/>
              </a:rPr>
              <a:t> 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1984" sz="2100" spc="202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202">
                <a:latin typeface="Cambria Math"/>
                <a:cs typeface="Cambria Math"/>
              </a:rPr>
              <a:t> 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18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4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2873375" cy="189166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102235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  <a:p>
            <a:pPr marL="529590">
              <a:lnSpc>
                <a:spcPct val="100000"/>
              </a:lnSpc>
              <a:spcBef>
                <a:spcPts val="375"/>
              </a:spcBef>
            </a:pPr>
            <a:r>
              <a:rPr dirty="0" sz="1600" spc="425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425">
                <a:latin typeface="Cambria Math"/>
                <a:cs typeface="Cambria Math"/>
              </a:rPr>
              <a:t> </a:t>
            </a:r>
            <a:r>
              <a:rPr dirty="0" sz="1600" spc="-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baseline="-16666" sz="15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600" spc="42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8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489584">
              <a:lnSpc>
                <a:spcPct val="100000"/>
              </a:lnSpc>
              <a:spcBef>
                <a:spcPts val="1070"/>
              </a:spcBef>
            </a:pP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sz="1400" spc="15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600" spc="425">
                <a:latin typeface="Cambria Math"/>
                <a:cs typeface="Cambria Math"/>
              </a:rPr>
              <a:t> </a:t>
            </a:r>
            <a:r>
              <a:rPr dirty="0" sz="1600" spc="-5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/>
              <a:cs typeface="Times New Roman"/>
            </a:endParaRPr>
          </a:p>
          <a:p>
            <a:pPr marL="489584">
              <a:lnSpc>
                <a:spcPct val="100000"/>
              </a:lnSpc>
            </a:pPr>
            <a:r>
              <a:rPr dirty="0" sz="1600" spc="434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600" spc="47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2268313"/>
            <a:ext cx="5304790" cy="173608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ct val="14600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Now make all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power of </a:t>
            </a:r>
            <a:r>
              <a:rPr dirty="0" sz="1400" spc="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 in </a:t>
            </a:r>
            <a:r>
              <a:rPr dirty="0" sz="1400" spc="-5">
                <a:latin typeface="Times New Roman"/>
                <a:cs typeface="Times New Roman"/>
              </a:rPr>
              <a:t>eq. (6) equal to </a:t>
            </a:r>
            <a:r>
              <a:rPr dirty="0" sz="1400">
                <a:latin typeface="Times New Roman"/>
                <a:cs typeface="Times New Roman"/>
              </a:rPr>
              <a:t>( </a:t>
            </a:r>
            <a:r>
              <a:rPr dirty="0" sz="1600" spc="-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their  coefficients equal to</a:t>
            </a:r>
            <a:r>
              <a:rPr dirty="0" sz="1400">
                <a:latin typeface="Times New Roman"/>
                <a:cs typeface="Times New Roman"/>
              </a:rPr>
              <a:t> zero.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r>
              <a:rPr dirty="0" baseline="19841" sz="2100">
                <a:latin typeface="Arial"/>
                <a:cs typeface="Arial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600" spc="434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45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-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8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23389" y="4064634"/>
            <a:ext cx="361315" cy="387985"/>
          </a:xfrm>
          <a:prstGeom prst="rect">
            <a:avLst/>
          </a:prstGeom>
        </p:spPr>
        <p:txBody>
          <a:bodyPr wrap="square" lIns="0" tIns="1771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95"/>
              </a:spcBef>
            </a:pPr>
            <a:r>
              <a:rPr dirty="0" baseline="10683" sz="1950" spc="494">
                <a:latin typeface="Cambria Math"/>
                <a:cs typeface="Cambria Math"/>
              </a:rPr>
              <a:t> </a:t>
            </a:r>
            <a:r>
              <a:rPr dirty="0" sz="1050" spc="365">
                <a:latin typeface="Cambria Math"/>
                <a:cs typeface="Cambria Math"/>
              </a:rPr>
              <a:t> </a:t>
            </a:r>
            <a:r>
              <a:rPr dirty="0" sz="1050" spc="555">
                <a:latin typeface="Cambria Math"/>
                <a:cs typeface="Cambria Math"/>
              </a:rPr>
              <a:t> </a:t>
            </a:r>
            <a:r>
              <a:rPr dirty="0" sz="1050" spc="395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295"/>
              </a:spcBef>
            </a:pPr>
            <a:r>
              <a:rPr dirty="0" baseline="-17094" sz="1950" spc="675">
                <a:latin typeface="Cambria Math"/>
                <a:cs typeface="Cambria Math"/>
              </a:rPr>
              <a:t> </a:t>
            </a:r>
            <a:r>
              <a:rPr dirty="0" sz="1050" spc="395">
                <a:latin typeface="Cambria Math"/>
                <a:cs typeface="Cambria Math"/>
              </a:rPr>
              <a:t> 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36089" y="4276978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4101210"/>
            <a:ext cx="506095" cy="701675"/>
          </a:xfrm>
          <a:prstGeom prst="rect">
            <a:avLst/>
          </a:prstGeom>
        </p:spPr>
        <p:txBody>
          <a:bodyPr wrap="square" lIns="0" tIns="241300" rIns="0" bIns="0" rtlCol="0" vert="horz">
            <a:spAutoFit/>
          </a:bodyPr>
          <a:lstStyle/>
          <a:p>
            <a:pPr marL="56515">
              <a:lnSpc>
                <a:spcPct val="100000"/>
              </a:lnSpc>
              <a:spcBef>
                <a:spcPts val="1900"/>
              </a:spcBef>
            </a:pPr>
            <a:r>
              <a:rPr dirty="0" sz="1800" spc="380">
                <a:latin typeface="Cambria Math"/>
                <a:cs typeface="Cambria Math"/>
              </a:rPr>
              <a:t> </a:t>
            </a:r>
            <a:r>
              <a:rPr dirty="0" baseline="-14957" sz="1950" spc="592">
                <a:latin typeface="Cambria Math"/>
                <a:cs typeface="Cambria Math"/>
              </a:rPr>
              <a:t> </a:t>
            </a:r>
            <a:r>
              <a:rPr dirty="0" baseline="-14957" sz="1950">
                <a:latin typeface="Cambria Math"/>
                <a:cs typeface="Cambria Math"/>
              </a:rPr>
              <a:t> </a:t>
            </a:r>
            <a:r>
              <a:rPr dirty="0" baseline="-14957" sz="1950" spc="67">
                <a:latin typeface="Cambria Math"/>
                <a:cs typeface="Cambria Math"/>
              </a:rPr>
              <a:t> </a:t>
            </a:r>
            <a:r>
              <a:rPr dirty="0" sz="1800" spc="944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840"/>
              </a:spcBef>
            </a:pPr>
            <a:r>
              <a:rPr dirty="0" sz="1400" spc="-5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9560" y="4872354"/>
            <a:ext cx="105346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3888" sz="1500" spc="494">
                <a:latin typeface="Cambria Math"/>
                <a:cs typeface="Cambria Math"/>
              </a:rPr>
              <a:t> </a:t>
            </a:r>
            <a:r>
              <a:rPr dirty="0" baseline="-13888" sz="1500">
                <a:latin typeface="Cambria Math"/>
                <a:cs typeface="Cambria Math"/>
              </a:rPr>
              <a:t> </a:t>
            </a:r>
            <a:r>
              <a:rPr dirty="0" baseline="-13888" sz="1500" spc="-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66314" y="4795544"/>
            <a:ext cx="257810" cy="41592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</a:pPr>
            <a:r>
              <a:rPr dirty="0" sz="1000" spc="229">
                <a:latin typeface="Cambria Math"/>
                <a:cs typeface="Cambria Math"/>
              </a:rPr>
              <a:t> </a:t>
            </a:r>
            <a:r>
              <a:rPr dirty="0" baseline="-17361" sz="1200" spc="397">
                <a:latin typeface="Cambria Math"/>
                <a:cs typeface="Cambria Math"/>
              </a:rPr>
              <a:t> </a:t>
            </a:r>
            <a:endParaRPr baseline="-17361" sz="12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38194" sz="1200" spc="397">
                <a:latin typeface="Cambria Math"/>
                <a:cs typeface="Cambria Math"/>
              </a:rPr>
              <a:t> </a:t>
            </a:r>
            <a:endParaRPr baseline="38194" sz="12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79014" y="5023738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72563" y="542607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753995" y="5285358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19298" y="5232019"/>
            <a:ext cx="72961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594360" algn="l"/>
              </a:tabLst>
            </a:pP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r>
              <a:rPr dirty="0" baseline="-13888" sz="1200">
                <a:latin typeface="Cambria Math"/>
                <a:cs typeface="Cambria Math"/>
              </a:rPr>
              <a:t>	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59863" y="5427090"/>
            <a:ext cx="915669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527685" algn="l"/>
              </a:tabLst>
            </a:pP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87675" y="5426075"/>
            <a:ext cx="379730" cy="0"/>
          </a:xfrm>
          <a:custGeom>
            <a:avLst/>
            <a:gdLst/>
            <a:ahLst/>
            <a:cxnLst/>
            <a:rect l="l" t="t" r="r" b="b"/>
            <a:pathLst>
              <a:path w="379729" h="0">
                <a:moveTo>
                  <a:pt x="0" y="0"/>
                </a:moveTo>
                <a:lnTo>
                  <a:pt x="3794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29080" y="5285358"/>
            <a:ext cx="1268730" cy="654050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675005" algn="l"/>
              </a:tabLst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  <a:tabLst>
                <a:tab pos="675005" algn="l"/>
              </a:tabLst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32939" y="5840602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714370" y="5699886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79675" y="5646546"/>
            <a:ext cx="79692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661670" algn="l"/>
              </a:tabLst>
            </a:pP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r>
              <a:rPr dirty="0" baseline="-13888" sz="1200">
                <a:latin typeface="Cambria Math"/>
                <a:cs typeface="Cambria Math"/>
              </a:rPr>
              <a:t>	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20239" y="5841619"/>
            <a:ext cx="105092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527685" algn="l"/>
              </a:tabLst>
            </a:pP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48051" y="5840602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41730" y="6414769"/>
            <a:ext cx="1778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29080" y="5982690"/>
            <a:ext cx="5302885" cy="1356360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400" spc="-5">
                <a:latin typeface="Times New Roman"/>
                <a:cs typeface="Times New Roman"/>
              </a:rPr>
              <a:t>And so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240665" marR="5080">
              <a:lnSpc>
                <a:spcPct val="1467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7</a:t>
            </a:r>
            <a:r>
              <a:rPr dirty="0" sz="1400" spc="-5">
                <a:latin typeface="Times New Roman"/>
                <a:cs typeface="Times New Roman"/>
              </a:rPr>
              <a:t>: the solution equations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written depending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 difference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600" spc="434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2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 </a:t>
            </a:r>
            <a:r>
              <a:rPr dirty="0" sz="1600" spc="570">
                <a:latin typeface="Cambria Math"/>
                <a:cs typeface="Cambria Math"/>
              </a:rPr>
              <a:t> </a:t>
            </a:r>
            <a:r>
              <a:rPr dirty="0" sz="1600" spc="55">
                <a:latin typeface="Cambria Math"/>
                <a:cs typeface="Cambria Math"/>
              </a:rPr>
              <a:t> </a:t>
            </a:r>
            <a:r>
              <a:rPr dirty="0" sz="1600" spc="47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600" spc="-5">
                <a:latin typeface="Times New Roman"/>
                <a:cs typeface="Times New Roman"/>
              </a:rPr>
              <a:t>When</a:t>
            </a:r>
            <a:r>
              <a:rPr dirty="0" sz="1600" spc="-5">
                <a:latin typeface="Times New Roman"/>
                <a:cs typeface="Times New Roman"/>
              </a:rPr>
              <a:t> the solution will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9080" y="7345971"/>
            <a:ext cx="1572895" cy="81280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ctr" marR="243840">
              <a:lnSpc>
                <a:spcPct val="100000"/>
              </a:lnSpc>
              <a:spcBef>
                <a:spcPts val="49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6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9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  <a:p>
            <a:pPr algn="ctr" marR="240029">
              <a:lnSpc>
                <a:spcPct val="100000"/>
              </a:lnSpc>
              <a:spcBef>
                <a:spcPts val="1720"/>
              </a:spcBef>
            </a:pPr>
            <a:r>
              <a:rPr dirty="0" sz="1150" spc="49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57626" y="7345971"/>
            <a:ext cx="3042285" cy="81280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r" marR="864869">
              <a:lnSpc>
                <a:spcPct val="100000"/>
              </a:lnSpc>
              <a:spcBef>
                <a:spcPts val="49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  <a:tabLst>
                <a:tab pos="286385" algn="l"/>
              </a:tabLst>
            </a:pPr>
            <a:r>
              <a:rPr dirty="0" sz="1600" spc="740">
                <a:latin typeface="Cambria Math"/>
                <a:cs typeface="Cambria Math"/>
              </a:rPr>
              <a:t> </a:t>
            </a:r>
            <a:r>
              <a:rPr dirty="0" sz="1600" spc="740">
                <a:latin typeface="Cambria Math"/>
                <a:cs typeface="Cambria Math"/>
              </a:rPr>
              <a:t>	</a:t>
            </a:r>
            <a:r>
              <a:rPr dirty="0" sz="1600" spc="484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5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20">
                <a:latin typeface="Cambria Math"/>
                <a:cs typeface="Cambria Math"/>
              </a:rPr>
              <a:t> </a:t>
            </a:r>
            <a:r>
              <a:rPr dirty="0" sz="1600" spc="300">
                <a:latin typeface="Cambria Math"/>
                <a:cs typeface="Cambria Math"/>
              </a:rPr>
              <a:t> 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2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7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04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  <a:p>
            <a:pPr algn="ctr" marL="1164590">
              <a:lnSpc>
                <a:spcPct val="100000"/>
              </a:lnSpc>
              <a:spcBef>
                <a:spcPts val="1720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8075779"/>
            <a:ext cx="3760470" cy="67564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1600" spc="-5">
                <a:latin typeface="Times New Roman"/>
                <a:cs typeface="Times New Roman"/>
              </a:rPr>
              <a:t>When</a:t>
            </a:r>
            <a:r>
              <a:rPr dirty="0" sz="1600" spc="-5">
                <a:latin typeface="Times New Roman"/>
                <a:cs typeface="Times New Roman"/>
              </a:rPr>
              <a:t> the solution will</a:t>
            </a:r>
            <a:r>
              <a:rPr dirty="0" sz="1600" spc="-2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</a:t>
            </a:r>
            <a:endParaRPr sz="1600">
              <a:latin typeface="Times New Roman"/>
              <a:cs typeface="Times New Roman"/>
            </a:endParaRPr>
          </a:p>
          <a:p>
            <a:pPr marL="593090">
              <a:lnSpc>
                <a:spcPct val="100000"/>
              </a:lnSpc>
              <a:spcBef>
                <a:spcPts val="76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8695686"/>
            <a:ext cx="1572895" cy="6165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6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9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  <a:p>
            <a:pPr marL="518159">
              <a:lnSpc>
                <a:spcPct val="100000"/>
              </a:lnSpc>
              <a:spcBef>
                <a:spcPts val="1720"/>
              </a:spcBef>
            </a:pPr>
            <a:r>
              <a:rPr dirty="0" sz="1150" spc="49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957953" y="8548878"/>
            <a:ext cx="267335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57626" y="8695686"/>
            <a:ext cx="3173095" cy="6165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  <a:tabLst>
                <a:tab pos="286385" algn="l"/>
              </a:tabLst>
            </a:pPr>
            <a:r>
              <a:rPr dirty="0" sz="1600" spc="740">
                <a:latin typeface="Cambria Math"/>
                <a:cs typeface="Cambria Math"/>
              </a:rPr>
              <a:t> </a:t>
            </a:r>
            <a:r>
              <a:rPr dirty="0" sz="1600" spc="740">
                <a:latin typeface="Cambria Math"/>
                <a:cs typeface="Cambria Math"/>
              </a:rPr>
              <a:t>	</a:t>
            </a:r>
            <a:r>
              <a:rPr dirty="0" sz="1600" spc="484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5">
                <a:latin typeface="Cambria Math"/>
                <a:cs typeface="Cambria Math"/>
              </a:rPr>
              <a:t> </a:t>
            </a:r>
            <a:r>
              <a:rPr dirty="0" sz="1600" spc="680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42">
                <a:latin typeface="Cambria Math"/>
                <a:cs typeface="Cambria Math"/>
              </a:rPr>
              <a:t> </a:t>
            </a:r>
            <a:r>
              <a:rPr dirty="0" sz="1600" spc="300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7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82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  <a:p>
            <a:pPr marL="2088514">
              <a:lnSpc>
                <a:spcPct val="100000"/>
              </a:lnSpc>
              <a:spcBef>
                <a:spcPts val="1720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9365691"/>
            <a:ext cx="41154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When</a:t>
            </a:r>
            <a:r>
              <a:rPr dirty="0" sz="1600" spc="-5">
                <a:latin typeface="Times New Roman"/>
                <a:cs typeface="Times New Roman"/>
              </a:rPr>
              <a:t> the solution will</a:t>
            </a:r>
            <a:r>
              <a:rPr dirty="0" sz="1600" spc="-19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be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2775585" cy="10464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  <a:p>
            <a:pPr algn="ctr" marR="490855">
              <a:lnSpc>
                <a:spcPct val="100000"/>
              </a:lnSpc>
              <a:spcBef>
                <a:spcPts val="9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409950"/>
            <a:ext cx="1572895" cy="6165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6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9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  <a:p>
            <a:pPr marL="518159">
              <a:lnSpc>
                <a:spcPct val="100000"/>
              </a:lnSpc>
              <a:spcBef>
                <a:spcPts val="1720"/>
              </a:spcBef>
            </a:pPr>
            <a:r>
              <a:rPr dirty="0" sz="1150" spc="49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71696" y="1264665"/>
            <a:ext cx="160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7626" y="1409950"/>
            <a:ext cx="1805939" cy="6165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85"/>
              </a:spcBef>
              <a:tabLst>
                <a:tab pos="273685" algn="l"/>
              </a:tabLst>
            </a:pPr>
            <a:r>
              <a:rPr dirty="0" sz="1600" spc="740">
                <a:latin typeface="Cambria Math"/>
                <a:cs typeface="Cambria Math"/>
              </a:rPr>
              <a:t> </a:t>
            </a:r>
            <a:r>
              <a:rPr dirty="0" sz="1600" spc="740">
                <a:latin typeface="Cambria Math"/>
                <a:cs typeface="Cambria Math"/>
              </a:rPr>
              <a:t>	</a:t>
            </a:r>
            <a:r>
              <a:rPr dirty="0" sz="1600" spc="484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04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  <a:p>
            <a:pPr algn="ctr" marR="5080">
              <a:lnSpc>
                <a:spcPct val="100000"/>
              </a:lnSpc>
              <a:spcBef>
                <a:spcPts val="1720"/>
              </a:spcBef>
            </a:pPr>
            <a:r>
              <a:rPr dirty="0" sz="1150" spc="509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1963623"/>
            <a:ext cx="1934845" cy="641985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600" spc="-5">
                <a:latin typeface="Times New Roman"/>
                <a:cs typeface="Times New Roman"/>
              </a:rPr>
              <a:t>Since</a:t>
            </a:r>
            <a:r>
              <a:rPr dirty="0" sz="1600" spc="33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</a:t>
            </a:r>
            <a:endParaRPr sz="1600">
              <a:latin typeface="Times New Roman"/>
              <a:cs typeface="Times New Roman"/>
            </a:endParaRPr>
          </a:p>
          <a:p>
            <a:pPr marL="593090">
              <a:lnSpc>
                <a:spcPct val="100000"/>
              </a:lnSpc>
              <a:spcBef>
                <a:spcPts val="65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2549903"/>
            <a:ext cx="1572895" cy="6165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6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9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  <a:p>
            <a:pPr marL="518159">
              <a:lnSpc>
                <a:spcPct val="100000"/>
              </a:lnSpc>
              <a:spcBef>
                <a:spcPts val="1720"/>
              </a:spcBef>
            </a:pPr>
            <a:r>
              <a:rPr dirty="0" sz="1150" spc="49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88460" y="2404617"/>
            <a:ext cx="160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36291" y="2549903"/>
            <a:ext cx="1771650" cy="6165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dirty="0" sz="1600" spc="980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 </a:t>
            </a:r>
            <a:r>
              <a:rPr dirty="0" sz="1600" spc="90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6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5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04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  <a:p>
            <a:pPr algn="ctr" marL="93980">
              <a:lnSpc>
                <a:spcPct val="100000"/>
              </a:lnSpc>
              <a:spcBef>
                <a:spcPts val="1720"/>
              </a:spcBef>
            </a:pPr>
            <a:r>
              <a:rPr dirty="0" sz="1150" spc="509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3229101"/>
            <a:ext cx="40360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→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4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4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4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5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4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4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01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3628771"/>
            <a:ext cx="123190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70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393314" y="3787012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5" h="0">
                <a:moveTo>
                  <a:pt x="0" y="0"/>
                </a:moveTo>
                <a:lnTo>
                  <a:pt x="254507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472054" y="3584574"/>
            <a:ext cx="9017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18515" algn="l"/>
              </a:tabLst>
            </a:pP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	</a:t>
            </a: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80614" y="3787266"/>
            <a:ext cx="1147445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753110" algn="l"/>
              </a:tabLst>
            </a:pP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baseline="24305" sz="1200" spc="397">
                <a:latin typeface="Cambria Math"/>
                <a:cs typeface="Cambria Math"/>
              </a:rPr>
              <a:t> </a:t>
            </a:r>
            <a:r>
              <a:rPr dirty="0" baseline="24305" sz="1200" spc="397">
                <a:latin typeface="Cambria Math"/>
                <a:cs typeface="Cambria Math"/>
              </a:rPr>
              <a:t>	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baseline="2415" sz="1725" spc="330">
                <a:latin typeface="Cambria Math"/>
                <a:cs typeface="Cambria Math"/>
              </a:rPr>
              <a:t> </a:t>
            </a:r>
            <a:r>
              <a:rPr dirty="0" baseline="24305" sz="1200" spc="397">
                <a:latin typeface="Cambria Math"/>
                <a:cs typeface="Cambria Math"/>
              </a:rPr>
              <a:t> </a:t>
            </a:r>
            <a:endParaRPr baseline="24305" sz="12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33979" y="3787012"/>
            <a:ext cx="386080" cy="0"/>
          </a:xfrm>
          <a:custGeom>
            <a:avLst/>
            <a:gdLst/>
            <a:ahLst/>
            <a:cxnLst/>
            <a:rect l="l" t="t" r="r" b="b"/>
            <a:pathLst>
              <a:path w="386079" h="0">
                <a:moveTo>
                  <a:pt x="0" y="0"/>
                </a:moveTo>
                <a:lnTo>
                  <a:pt x="385571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667126" y="3628771"/>
            <a:ext cx="131000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  <a:tabLst>
                <a:tab pos="887094" algn="l"/>
              </a:tabLst>
            </a:pP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2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2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11192" y="3584574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96309" y="3807078"/>
            <a:ext cx="521334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baseline="31250" sz="1200" spc="397">
                <a:latin typeface="Cambria Math"/>
                <a:cs typeface="Cambria Math"/>
              </a:rPr>
              <a:t> </a:t>
            </a:r>
            <a:endParaRPr baseline="31250" sz="12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09009" y="3787012"/>
            <a:ext cx="501650" cy="0"/>
          </a:xfrm>
          <a:custGeom>
            <a:avLst/>
            <a:gdLst/>
            <a:ahLst/>
            <a:cxnLst/>
            <a:rect l="l" t="t" r="r" b="b"/>
            <a:pathLst>
              <a:path w="501650" h="0">
                <a:moveTo>
                  <a:pt x="0" y="0"/>
                </a:moveTo>
                <a:lnTo>
                  <a:pt x="501396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531233" y="3628771"/>
            <a:ext cx="7213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2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010">
                <a:latin typeface="Cambria Math"/>
                <a:cs typeface="Cambria Math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28214" y="4052442"/>
            <a:ext cx="43370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baseline="-20833" sz="2400" spc="869">
                <a:latin typeface="Cambria Math"/>
                <a:cs typeface="Cambria Math"/>
              </a:rPr>
              <a:t> 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228723" y="4439284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 h="0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968754" y="4035678"/>
            <a:ext cx="160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9080" y="4180963"/>
            <a:ext cx="1544955" cy="6165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baseline="-14492" sz="1725" spc="-22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baseline="-38194" sz="2400" spc="472">
                <a:latin typeface="Cambria Math"/>
                <a:cs typeface="Cambria Math"/>
              </a:rPr>
              <a:t> </a:t>
            </a:r>
            <a:r>
              <a:rPr dirty="0" baseline="-38194" sz="2400" spc="885">
                <a:latin typeface="Cambria Math"/>
                <a:cs typeface="Cambria Math"/>
              </a:rPr>
              <a:t> </a:t>
            </a:r>
            <a:r>
              <a:rPr dirty="0" baseline="-38194" sz="2400" spc="150">
                <a:latin typeface="Cambria Math"/>
                <a:cs typeface="Cambria Math"/>
              </a:rPr>
              <a:t> </a:t>
            </a:r>
            <a:r>
              <a:rPr dirty="0" baseline="-38194" sz="2400" spc="457">
                <a:latin typeface="Cambria Math"/>
                <a:cs typeface="Cambria Math"/>
              </a:rPr>
              <a:t> 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endParaRPr baseline="-28985" sz="1725">
              <a:latin typeface="Cambria Math"/>
              <a:cs typeface="Cambria Math"/>
            </a:endParaRPr>
          </a:p>
          <a:p>
            <a:pPr marL="777240">
              <a:lnSpc>
                <a:spcPct val="100000"/>
              </a:lnSpc>
              <a:spcBef>
                <a:spcPts val="1720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4768633"/>
            <a:ext cx="3622675" cy="3840479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ctr" marL="210820">
              <a:lnSpc>
                <a:spcPct val="100000"/>
              </a:lnSpc>
              <a:spcBef>
                <a:spcPts val="49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02235">
              <a:lnSpc>
                <a:spcPct val="100000"/>
              </a:lnSpc>
              <a:spcBef>
                <a:spcPts val="550"/>
              </a:spcBef>
            </a:pPr>
            <a:r>
              <a:rPr dirty="0" sz="1600" spc="484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35">
                <a:latin typeface="Cambria Math"/>
                <a:cs typeface="Cambria Math"/>
              </a:rPr>
              <a:t> </a:t>
            </a:r>
            <a:r>
              <a:rPr dirty="0" sz="1600" spc="300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04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65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22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  <a:p>
            <a:pPr algn="ctr" marL="213995">
              <a:lnSpc>
                <a:spcPct val="100000"/>
              </a:lnSpc>
              <a:spcBef>
                <a:spcPts val="1720"/>
              </a:spcBef>
            </a:pPr>
            <a:r>
              <a:rPr dirty="0" sz="1150" spc="49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algn="ctr" marL="210820">
              <a:lnSpc>
                <a:spcPct val="100000"/>
              </a:lnSpc>
              <a:spcBef>
                <a:spcPts val="6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02235">
              <a:lnSpc>
                <a:spcPct val="100000"/>
              </a:lnSpc>
              <a:spcBef>
                <a:spcPts val="550"/>
              </a:spcBef>
            </a:pPr>
            <a:r>
              <a:rPr dirty="0" sz="1600" spc="484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35">
                <a:latin typeface="Cambria Math"/>
                <a:cs typeface="Cambria Math"/>
              </a:rPr>
              <a:t> </a:t>
            </a:r>
            <a:r>
              <a:rPr dirty="0" sz="1600" spc="300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04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65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  <a:p>
            <a:pPr algn="ctr" marL="213995">
              <a:lnSpc>
                <a:spcPct val="100000"/>
              </a:lnSpc>
              <a:spcBef>
                <a:spcPts val="1720"/>
              </a:spcBef>
            </a:pPr>
            <a:r>
              <a:rPr dirty="0" sz="1150" spc="49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algn="ctr" marL="911860">
              <a:lnSpc>
                <a:spcPct val="100000"/>
              </a:lnSpc>
              <a:spcBef>
                <a:spcPts val="59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600" spc="-15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̅</a:t>
            </a:r>
            <a:r>
              <a:rPr dirty="0" sz="1600">
                <a:latin typeface="Cambria Math"/>
                <a:cs typeface="Cambria Math"/>
              </a:rPr>
              <a:t> ̅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sz="1600" spc="1060">
                <a:latin typeface="Cambria Math"/>
                <a:cs typeface="Cambria Math"/>
              </a:rPr>
              <a:t>∑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3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82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35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  <a:p>
            <a:pPr algn="ctr" marL="913765">
              <a:lnSpc>
                <a:spcPct val="100000"/>
              </a:lnSpc>
              <a:spcBef>
                <a:spcPts val="1720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dirty="0" sz="1600" spc="-15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̿</a:t>
            </a:r>
            <a:r>
              <a:rPr dirty="0" sz="1600">
                <a:latin typeface="Cambria Math"/>
                <a:cs typeface="Cambria Math"/>
              </a:rPr>
              <a:t> ̅</a:t>
            </a:r>
            <a:r>
              <a:rPr dirty="0" sz="1600">
                <a:latin typeface="Cambria Math"/>
                <a:cs typeface="Cambria Math"/>
              </a:rPr>
              <a:t> ̅</a:t>
            </a:r>
            <a:r>
              <a:rPr dirty="0" sz="1600" spc="295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̿</a:t>
            </a:r>
            <a:r>
              <a:rPr dirty="0" baseline="-14492" sz="1725" spc="712">
                <a:latin typeface="Cambria Math"/>
                <a:cs typeface="Cambria Math"/>
              </a:rPr>
              <a:t> </a:t>
            </a:r>
            <a:r>
              <a:rPr dirty="0" sz="1600" spc="300">
                <a:latin typeface="Cambria Math"/>
                <a:cs typeface="Cambria Math"/>
              </a:rPr>
              <a:t> 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endParaRPr baseline="1736" sz="2400">
              <a:latin typeface="Cambria Math"/>
              <a:cs typeface="Cambria Math"/>
            </a:endParaRPr>
          </a:p>
          <a:p>
            <a:pPr algn="ctr" marR="1082040">
              <a:lnSpc>
                <a:spcPct val="100000"/>
              </a:lnSpc>
              <a:spcBef>
                <a:spcPts val="63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926465">
              <a:lnSpc>
                <a:spcPct val="100000"/>
              </a:lnSpc>
              <a:spcBef>
                <a:spcPts val="545"/>
              </a:spcBef>
            </a:pP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7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2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04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80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algn="ctr" marR="1077595">
              <a:lnSpc>
                <a:spcPct val="100000"/>
              </a:lnSpc>
              <a:spcBef>
                <a:spcPts val="1720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-5">
                <a:latin typeface="Times New Roman"/>
                <a:cs typeface="Times New Roman"/>
              </a:rPr>
              <a:t>Substituting into </a:t>
            </a:r>
            <a:r>
              <a:rPr dirty="0" sz="1400" spc="-15">
                <a:latin typeface="Times New Roman"/>
                <a:cs typeface="Times New Roman"/>
              </a:rPr>
              <a:t>[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̿ ̅ </a:t>
            </a:r>
            <a:r>
              <a:rPr dirty="0" sz="1400" i="1">
                <a:latin typeface="Times New Roman"/>
                <a:cs typeface="Times New Roman"/>
              </a:rPr>
              <a:t>y </a:t>
            </a:r>
            <a:r>
              <a:rPr dirty="0" sz="1400">
                <a:latin typeface="Times New Roman"/>
                <a:cs typeface="Times New Roman"/>
              </a:rPr>
              <a:t>]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Arial"/>
                <a:cs typeface="Arial"/>
              </a:rPr>
              <a:t>→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94557" y="8801861"/>
            <a:ext cx="314325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73276" y="8701277"/>
            <a:ext cx="49510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56865" algn="l"/>
              </a:tabLst>
            </a:pPr>
            <a:r>
              <a:rPr dirty="0" sz="1600" spc="844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2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-85">
                <a:latin typeface="Cambria Math"/>
                <a:cs typeface="Cambria Math"/>
              </a:rPr>
              <a:t> </a:t>
            </a:r>
            <a:r>
              <a:rPr dirty="0" sz="1600" spc="-15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̅</a:t>
            </a:r>
            <a:r>
              <a:rPr dirty="0" baseline="-10416" sz="240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         ̿</a:t>
            </a:r>
            <a:r>
              <a:rPr dirty="0" baseline="-10416" sz="240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 </a:t>
            </a:r>
            <a:r>
              <a:rPr dirty="0" baseline="20833" sz="2400">
                <a:latin typeface="Cambria Math"/>
                <a:cs typeface="Cambria Math"/>
              </a:rPr>
              <a:t>  </a:t>
            </a:r>
            <a:r>
              <a:rPr dirty="0" sz="1600">
                <a:latin typeface="Cambria Math"/>
                <a:cs typeface="Cambria Math"/>
              </a:rPr>
              <a:t>    </a:t>
            </a:r>
            <a:r>
              <a:rPr dirty="0" baseline="1736" sz="2400">
                <a:latin typeface="Cambria Math"/>
                <a:cs typeface="Cambria Math"/>
              </a:rPr>
              <a:t>  </a:t>
            </a:r>
            <a:r>
              <a:rPr dirty="0" sz="1600">
                <a:latin typeface="Cambria Math"/>
                <a:cs typeface="Cambria Math"/>
              </a:rPr>
              <a:t>  </a:t>
            </a:r>
            <a:r>
              <a:rPr dirty="0" baseline="1736" sz="2400">
                <a:latin typeface="Cambria Math"/>
                <a:cs typeface="Cambria Math"/>
              </a:rPr>
              <a:t>    </a:t>
            </a:r>
            <a:r>
              <a:rPr dirty="0" sz="1600">
                <a:latin typeface="Cambria Math"/>
                <a:cs typeface="Cambria Math"/>
              </a:rPr>
              <a:t>  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baseline="1736" sz="2400" spc="-15">
                <a:latin typeface="Cambria Math"/>
                <a:cs typeface="Cambria Math"/>
              </a:rPr>
              <a:t>∑</a:t>
            </a:r>
            <a:r>
              <a:rPr dirty="0" baseline="28985" sz="1725" spc="1214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	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2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04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4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2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10510" y="9164573"/>
            <a:ext cx="314325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9062465"/>
            <a:ext cx="39433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82090" algn="l"/>
              </a:tabLst>
            </a:pP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-40">
                <a:latin typeface="Cambria Math"/>
                <a:cs typeface="Cambria Math"/>
              </a:rPr>
              <a:t> </a:t>
            </a:r>
            <a:r>
              <a:rPr dirty="0" sz="1600" spc="-15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̅</a:t>
            </a:r>
            <a:r>
              <a:rPr dirty="0" baseline="-10416" sz="240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   </a:t>
            </a:r>
            <a:r>
              <a:rPr dirty="0" baseline="1736" sz="2400">
                <a:latin typeface="Cambria Math"/>
                <a:cs typeface="Cambria Math"/>
              </a:rPr>
              <a:t>  </a:t>
            </a:r>
            <a:r>
              <a:rPr dirty="0" sz="1600">
                <a:latin typeface="Cambria Math"/>
                <a:cs typeface="Cambria Math"/>
              </a:rPr>
              <a:t>  </a:t>
            </a:r>
            <a:r>
              <a:rPr dirty="0" baseline="1736" sz="2400">
                <a:latin typeface="Cambria Math"/>
                <a:cs typeface="Cambria Math"/>
              </a:rPr>
              <a:t>    </a:t>
            </a:r>
            <a:r>
              <a:rPr dirty="0" sz="1600">
                <a:latin typeface="Cambria Math"/>
                <a:cs typeface="Cambria Math"/>
              </a:rPr>
              <a:t>   </a:t>
            </a:r>
            <a:r>
              <a:rPr dirty="0" sz="1600" spc="85">
                <a:latin typeface="Cambria Math"/>
                <a:cs typeface="Cambria Math"/>
              </a:rPr>
              <a:t> </a:t>
            </a:r>
            <a:r>
              <a:rPr dirty="0" baseline="1736" sz="2400" spc="-7">
                <a:latin typeface="Cambria Math"/>
                <a:cs typeface="Cambria Math"/>
              </a:rPr>
              <a:t>∑</a:t>
            </a:r>
            <a:r>
              <a:rPr dirty="0" baseline="28985" sz="1725" spc="1207">
                <a:latin typeface="Cambria Math"/>
                <a:cs typeface="Cambria Math"/>
              </a:rPr>
              <a:t> </a:t>
            </a:r>
            <a:r>
              <a:rPr dirty="0" baseline="28985" sz="1725" spc="-7">
                <a:latin typeface="Cambria Math"/>
                <a:cs typeface="Cambria Math"/>
              </a:rPr>
              <a:t>	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736" sz="2400" spc="472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04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65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4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 spc="127">
                <a:latin typeface="Cambria Math"/>
                <a:cs typeface="Cambria Math"/>
              </a:rPr>
              <a:t> </a:t>
            </a:r>
            <a:r>
              <a:rPr dirty="0" sz="1600" spc="300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11422" y="9525710"/>
            <a:ext cx="31623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52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9080" y="9345879"/>
            <a:ext cx="304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9097" sz="2400" spc="-15">
                <a:latin typeface="Cambria Math"/>
                <a:cs typeface="Cambria Math"/>
              </a:rPr>
              <a:t>∑</a:t>
            </a: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72286" y="9525710"/>
            <a:ext cx="314325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95374" y="9423603"/>
            <a:ext cx="33267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51710" algn="l"/>
              </a:tabLst>
            </a:pP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04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4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sz="1600" spc="400">
                <a:latin typeface="Cambria Math"/>
                <a:cs typeface="Cambria Math"/>
              </a:rPr>
              <a:t>   </a:t>
            </a:r>
            <a:r>
              <a:rPr dirty="0" sz="1600" spc="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baseline="1736" sz="2400" spc="-15">
                <a:latin typeface="Cambria Math"/>
                <a:cs typeface="Cambria Math"/>
              </a:rPr>
              <a:t>∑</a:t>
            </a:r>
            <a:r>
              <a:rPr dirty="0" baseline="28985" sz="1725" spc="1214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	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04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2775585" cy="8597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1629" y="2758186"/>
            <a:ext cx="160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1544760"/>
            <a:ext cx="3312795" cy="1414780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-165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̿</a:t>
            </a:r>
            <a:r>
              <a:rPr dirty="0" sz="1600">
                <a:latin typeface="Cambria Math"/>
                <a:cs typeface="Cambria Math"/>
              </a:rPr>
              <a:t> ̅</a:t>
            </a:r>
            <a:r>
              <a:rPr dirty="0" sz="1600" spc="265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̅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endParaRPr baseline="-14492" sz="1725">
              <a:latin typeface="Cambria Math"/>
              <a:cs typeface="Cambria Math"/>
            </a:endParaRPr>
          </a:p>
          <a:p>
            <a:pPr algn="ctr" marR="772160">
              <a:lnSpc>
                <a:spcPct val="100000"/>
              </a:lnSpc>
              <a:spcBef>
                <a:spcPts val="61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926465">
              <a:lnSpc>
                <a:spcPct val="100000"/>
              </a:lnSpc>
              <a:spcBef>
                <a:spcPts val="550"/>
              </a:spcBef>
            </a:pP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7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2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04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80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  <a:p>
            <a:pPr algn="ctr" marR="767715">
              <a:lnSpc>
                <a:spcPct val="100000"/>
              </a:lnSpc>
              <a:spcBef>
                <a:spcPts val="1720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198245">
              <a:lnSpc>
                <a:spcPct val="100000"/>
              </a:lnSpc>
              <a:tabLst>
                <a:tab pos="3056255" algn="l"/>
              </a:tabLst>
            </a:pPr>
            <a:r>
              <a:rPr dirty="0" sz="1150" spc="810">
                <a:latin typeface="Cambria Math"/>
                <a:cs typeface="Cambria Math"/>
              </a:rPr>
              <a:t> </a:t>
            </a:r>
            <a:r>
              <a:rPr dirty="0" sz="1150" spc="810">
                <a:latin typeface="Cambria Math"/>
                <a:cs typeface="Cambria Math"/>
              </a:rPr>
              <a:t>	</a:t>
            </a: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2903469"/>
            <a:ext cx="5304790" cy="57092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926465">
              <a:lnSpc>
                <a:spcPct val="100000"/>
              </a:lnSpc>
              <a:spcBef>
                <a:spcPts val="885"/>
              </a:spcBef>
            </a:pP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75">
                <a:latin typeface="Cambria Math"/>
                <a:cs typeface="Cambria Math"/>
              </a:rPr>
              <a:t> </a:t>
            </a:r>
            <a:r>
              <a:rPr dirty="0" sz="1600" spc="1060">
                <a:latin typeface="Cambria Math"/>
                <a:cs typeface="Cambria Math"/>
              </a:rPr>
              <a:t>∑</a:t>
            </a:r>
            <a:r>
              <a:rPr dirty="0" sz="1600" spc="1060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163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82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  <a:p>
            <a:pPr marL="1123950">
              <a:lnSpc>
                <a:spcPct val="100000"/>
              </a:lnSpc>
              <a:spcBef>
                <a:spcPts val="1720"/>
              </a:spcBef>
              <a:tabLst>
                <a:tab pos="2981960" algn="l"/>
                <a:tab pos="4230370" algn="l"/>
              </a:tabLst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	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	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980"/>
              </a:spcBef>
            </a:pP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2700" marR="6350">
              <a:lnSpc>
                <a:spcPct val="144300"/>
              </a:lnSpc>
              <a:spcBef>
                <a:spcPts val="455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baseline="-12345" sz="1350">
                <a:latin typeface="Times New Roman"/>
                <a:cs typeface="Times New Roman"/>
              </a:rPr>
              <a:t>1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DE,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terms times </a:t>
            </a:r>
            <a:r>
              <a:rPr dirty="0" sz="1400">
                <a:latin typeface="Times New Roman"/>
                <a:cs typeface="Times New Roman"/>
              </a:rPr>
              <a:t>( ) above </a:t>
            </a:r>
            <a:r>
              <a:rPr dirty="0" sz="1400" spc="-5">
                <a:latin typeface="Times New Roman"/>
                <a:cs typeface="Times New Roman"/>
              </a:rPr>
              <a:t>equal 0, and  we have:</a:t>
            </a:r>
            <a:endParaRPr sz="1400">
              <a:latin typeface="Times New Roman"/>
              <a:cs typeface="Times New Roman"/>
            </a:endParaRPr>
          </a:p>
          <a:p>
            <a:pPr marL="1270000">
              <a:lnSpc>
                <a:spcPct val="100000"/>
              </a:lnSpc>
              <a:spcBef>
                <a:spcPts val="51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sz="1600" spc="-15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̅</a:t>
            </a:r>
            <a:r>
              <a:rPr dirty="0" sz="1600" spc="5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59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9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  <a:p>
            <a:pPr marL="1195070">
              <a:lnSpc>
                <a:spcPct val="100000"/>
              </a:lnSpc>
              <a:spcBef>
                <a:spcPts val="1720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198245">
              <a:lnSpc>
                <a:spcPct val="100000"/>
              </a:lnSpc>
              <a:spcBef>
                <a:spcPts val="5"/>
              </a:spcBef>
              <a:tabLst>
                <a:tab pos="3056255" algn="l"/>
                <a:tab pos="4304665" algn="l"/>
              </a:tabLst>
            </a:pPr>
            <a:r>
              <a:rPr dirty="0" sz="1150" spc="810">
                <a:latin typeface="Cambria Math"/>
                <a:cs typeface="Cambria Math"/>
              </a:rPr>
              <a:t> </a:t>
            </a:r>
            <a:r>
              <a:rPr dirty="0" sz="1150" spc="810">
                <a:latin typeface="Cambria Math"/>
                <a:cs typeface="Cambria Math"/>
              </a:rPr>
              <a:t>	</a:t>
            </a:r>
            <a:r>
              <a:rPr dirty="0" sz="1150" spc="810">
                <a:latin typeface="Cambria Math"/>
                <a:cs typeface="Cambria Math"/>
              </a:rPr>
              <a:t> </a:t>
            </a:r>
            <a:r>
              <a:rPr dirty="0" sz="1150" spc="810">
                <a:latin typeface="Cambria Math"/>
                <a:cs typeface="Cambria Math"/>
              </a:rPr>
              <a:t>	</a:t>
            </a: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926465">
              <a:lnSpc>
                <a:spcPct val="100000"/>
              </a:lnSpc>
              <a:spcBef>
                <a:spcPts val="775"/>
              </a:spcBef>
            </a:pP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75">
                <a:latin typeface="Cambria Math"/>
                <a:cs typeface="Cambria Math"/>
              </a:rPr>
              <a:t> </a:t>
            </a:r>
            <a:r>
              <a:rPr dirty="0" sz="1600" spc="1060">
                <a:latin typeface="Cambria Math"/>
                <a:cs typeface="Cambria Math"/>
              </a:rPr>
              <a:t>∑</a:t>
            </a:r>
            <a:r>
              <a:rPr dirty="0" sz="1600" spc="1060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163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73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82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  <a:p>
            <a:pPr marL="1123950">
              <a:lnSpc>
                <a:spcPct val="100000"/>
              </a:lnSpc>
              <a:spcBef>
                <a:spcPts val="1720"/>
              </a:spcBef>
              <a:tabLst>
                <a:tab pos="2981960" algn="l"/>
                <a:tab pos="4230370" algn="l"/>
              </a:tabLst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	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	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980"/>
              </a:spcBef>
            </a:pP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-5">
                <a:latin typeface="Times New Roman"/>
                <a:cs typeface="Times New Roman"/>
              </a:rPr>
              <a:t>Combining the first three </a:t>
            </a:r>
            <a:r>
              <a:rPr dirty="0" sz="1400" spc="-10">
                <a:latin typeface="Times New Roman"/>
                <a:cs typeface="Times New Roman"/>
              </a:rPr>
              <a:t>sums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shifting the last one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letting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leads</a:t>
            </a:r>
            <a:r>
              <a:rPr dirty="0" sz="1400" spc="-10">
                <a:latin typeface="Times New Roman"/>
                <a:cs typeface="Times New Roman"/>
              </a:rPr>
              <a:t> to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R="1166495">
              <a:lnSpc>
                <a:spcPct val="100000"/>
              </a:lnSpc>
              <a:spcBef>
                <a:spcPts val="5"/>
              </a:spcBef>
              <a:tabLst>
                <a:tab pos="1453515" algn="l"/>
              </a:tabLst>
            </a:pPr>
            <a:r>
              <a:rPr dirty="0" sz="1150" spc="810">
                <a:latin typeface="Cambria Math"/>
                <a:cs typeface="Cambria Math"/>
              </a:rPr>
              <a:t> </a:t>
            </a:r>
            <a:r>
              <a:rPr dirty="0" sz="1150" spc="810">
                <a:latin typeface="Cambria Math"/>
                <a:cs typeface="Cambria Math"/>
              </a:rPr>
              <a:t>	</a:t>
            </a: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sz="1600" spc="-15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̅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990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70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585">
                <a:latin typeface="Cambria Math"/>
                <a:cs typeface="Cambria Math"/>
              </a:rPr>
              <a:t> </a:t>
            </a:r>
            <a:r>
              <a:rPr dirty="0" baseline="-14492" sz="1725" spc="869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142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585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195070">
              <a:lnSpc>
                <a:spcPct val="100000"/>
              </a:lnSpc>
              <a:spcBef>
                <a:spcPts val="1720"/>
              </a:spcBef>
              <a:tabLst>
                <a:tab pos="2656840" algn="l"/>
              </a:tabLst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	</a:t>
            </a:r>
            <a:r>
              <a:rPr dirty="0" sz="1150" spc="38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algn="ctr" marR="1316355">
              <a:lnSpc>
                <a:spcPct val="100000"/>
              </a:lnSpc>
              <a:spcBef>
                <a:spcPts val="6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sz="1600" spc="-15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̅</a:t>
            </a:r>
            <a:r>
              <a:rPr dirty="0" sz="1600" spc="235">
                <a:latin typeface="Cambria Math"/>
                <a:cs typeface="Cambria Math"/>
              </a:rPr>
              <a:t> </a:t>
            </a:r>
            <a:r>
              <a:rPr dirty="0" sz="1600" spc="1000">
                <a:latin typeface="Cambria Math"/>
                <a:cs typeface="Cambria Math"/>
              </a:rPr>
              <a:t>∑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484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570">
                <a:latin typeface="Cambria Math"/>
                <a:cs typeface="Cambria Math"/>
              </a:rPr>
              <a:t> </a:t>
            </a:r>
            <a:r>
              <a:rPr dirty="0" baseline="-14492" sz="1725" spc="532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9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585">
                <a:latin typeface="Cambria Math"/>
                <a:cs typeface="Cambria Math"/>
              </a:rPr>
              <a:t> </a:t>
            </a:r>
            <a:r>
              <a:rPr dirty="0" baseline="-14492" sz="1725" spc="869">
                <a:latin typeface="Cambria Math"/>
                <a:cs typeface="Cambria Math"/>
              </a:rPr>
              <a:t> </a:t>
            </a:r>
            <a:r>
              <a:rPr dirty="0" baseline="-14492" sz="1725" spc="712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585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-8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1311910">
              <a:lnSpc>
                <a:spcPct val="100000"/>
              </a:lnSpc>
              <a:spcBef>
                <a:spcPts val="1725"/>
              </a:spcBef>
            </a:pPr>
            <a:r>
              <a:rPr dirty="0" sz="1150" spc="39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8746997"/>
            <a:ext cx="12065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Since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34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endParaRPr baseline="-14492" sz="1725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2198" y="8682990"/>
            <a:ext cx="11239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2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56686" y="8655557"/>
            <a:ext cx="272415" cy="17018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50" spc="459">
                <a:latin typeface="Cambria Math"/>
                <a:cs typeface="Cambria Math"/>
              </a:rPr>
              <a:t> </a:t>
            </a:r>
            <a:r>
              <a:rPr dirty="0" sz="950" spc="490">
                <a:latin typeface="Cambria Math"/>
                <a:cs typeface="Cambria Math"/>
              </a:rPr>
              <a:t> </a:t>
            </a:r>
            <a:r>
              <a:rPr dirty="0" sz="950" spc="350">
                <a:latin typeface="Cambria Math"/>
                <a:cs typeface="Cambria Math"/>
              </a:rPr>
              <a:t> 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74898" y="8905240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 h="0">
                <a:moveTo>
                  <a:pt x="0" y="0"/>
                </a:moveTo>
                <a:lnTo>
                  <a:pt x="345948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397379" y="8669273"/>
            <a:ext cx="304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9097" sz="2400" spc="-15">
                <a:latin typeface="Cambria Math"/>
                <a:cs typeface="Cambria Math"/>
              </a:rPr>
              <a:t>∑</a:t>
            </a: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40635" y="8905493"/>
            <a:ext cx="683895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baseline="21739" sz="1725" spc="757">
                <a:latin typeface="Cambria Math"/>
                <a:cs typeface="Cambria Math"/>
              </a:rPr>
              <a:t> </a:t>
            </a:r>
            <a:r>
              <a:rPr dirty="0" baseline="21739" sz="1725" spc="869">
                <a:latin typeface="Cambria Math"/>
                <a:cs typeface="Cambria Math"/>
              </a:rPr>
              <a:t> </a:t>
            </a:r>
            <a:r>
              <a:rPr dirty="0" baseline="21739" sz="1725" spc="615">
                <a:latin typeface="Cambria Math"/>
                <a:cs typeface="Cambria Math"/>
              </a:rPr>
              <a:t> </a:t>
            </a:r>
            <a:r>
              <a:rPr dirty="0" baseline="21739" sz="1725" spc="60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65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09670" y="8746997"/>
            <a:ext cx="8782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8795" algn="l"/>
              </a:tabLst>
            </a:pPr>
            <a:r>
              <a:rPr dirty="0" sz="1600" spc="-5">
                <a:latin typeface="Arial"/>
                <a:cs typeface="Arial"/>
              </a:rPr>
              <a:t>→</a:t>
            </a:r>
            <a:r>
              <a:rPr dirty="0" sz="1600" spc="50">
                <a:latin typeface="Arial"/>
                <a:cs typeface="Arial"/>
              </a:rPr>
              <a:t> </a:t>
            </a:r>
            <a:r>
              <a:rPr dirty="0" sz="1600">
                <a:latin typeface="Cambria Math"/>
                <a:cs typeface="Cambria Math"/>
              </a:rPr>
              <a:t>̅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38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94301" y="8636050"/>
            <a:ext cx="615315" cy="470534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sz="1150" spc="475">
                <a:latin typeface="Cambria Math"/>
                <a:cs typeface="Cambria Math"/>
              </a:rPr>
              <a:t> </a:t>
            </a:r>
            <a:r>
              <a:rPr dirty="0" baseline="23391" sz="1425" spc="690">
                <a:latin typeface="Cambria Math"/>
                <a:cs typeface="Cambria Math"/>
              </a:rPr>
              <a:t> </a:t>
            </a:r>
            <a:endParaRPr baseline="23391" sz="1425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65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07001" y="8905240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5" h="0">
                <a:moveTo>
                  <a:pt x="0" y="0"/>
                </a:moveTo>
                <a:lnTo>
                  <a:pt x="594664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229480" y="8669273"/>
            <a:ext cx="304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19097" sz="2400" spc="-15">
                <a:latin typeface="Cambria Math"/>
                <a:cs typeface="Cambria Math"/>
              </a:rPr>
              <a:t>∑</a:t>
            </a: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66286" y="8849105"/>
            <a:ext cx="1120775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503555" algn="l"/>
                <a:tab pos="818515" algn="l"/>
              </a:tabLst>
            </a:pPr>
            <a:r>
              <a:rPr dirty="0" baseline="2415" sz="1725" spc="615">
                <a:latin typeface="Cambria Math"/>
                <a:cs typeface="Cambria Math"/>
              </a:rPr>
              <a:t> </a:t>
            </a:r>
            <a:r>
              <a:rPr dirty="0" baseline="2415" sz="1725" spc="615">
                <a:latin typeface="Cambria Math"/>
                <a:cs typeface="Cambria Math"/>
              </a:rPr>
              <a:t>	</a:t>
            </a:r>
            <a:r>
              <a:rPr dirty="0" baseline="2415" sz="1725" spc="615">
                <a:latin typeface="Cambria Math"/>
                <a:cs typeface="Cambria Math"/>
              </a:rPr>
              <a:t> </a:t>
            </a:r>
            <a:r>
              <a:rPr dirty="0" baseline="2415" sz="1725" spc="615">
                <a:latin typeface="Cambria Math"/>
                <a:cs typeface="Cambria Math"/>
              </a:rPr>
              <a:t>	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9080" y="9192005"/>
            <a:ext cx="31978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Thus substituting 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and </a:t>
            </a:r>
            <a:r>
              <a:rPr dirty="0" sz="1600">
                <a:latin typeface="Cambria Math"/>
                <a:cs typeface="Cambria Math"/>
              </a:rPr>
              <a:t>̅</a:t>
            </a:r>
            <a:r>
              <a:rPr dirty="0" baseline="-13227" sz="1575">
                <a:latin typeface="Times New Roman"/>
                <a:cs typeface="Times New Roman"/>
              </a:rPr>
              <a:t>1 </a:t>
            </a:r>
            <a:r>
              <a:rPr dirty="0" sz="1600" spc="-5">
                <a:latin typeface="Times New Roman"/>
                <a:cs typeface="Times New Roman"/>
              </a:rPr>
              <a:t>into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eq.(7):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2775585" cy="8597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594" y="1308252"/>
            <a:ext cx="1189990" cy="607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90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baseline="24154" sz="1725" spc="615">
                <a:latin typeface="Cambria Math"/>
                <a:cs typeface="Cambria Math"/>
              </a:rPr>
              <a:t> 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63294" y="1668271"/>
            <a:ext cx="1172845" cy="0"/>
          </a:xfrm>
          <a:custGeom>
            <a:avLst/>
            <a:gdLst/>
            <a:ahLst/>
            <a:cxnLst/>
            <a:rect l="l" t="t" r="r" b="b"/>
            <a:pathLst>
              <a:path w="1172845" h="0">
                <a:moveTo>
                  <a:pt x="0" y="0"/>
                </a:moveTo>
                <a:lnTo>
                  <a:pt x="117226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1214284"/>
            <a:ext cx="314325" cy="81280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dirty="0" sz="1600" spc="980">
                <a:latin typeface="Cambria Math"/>
                <a:cs typeface="Cambria Math"/>
              </a:rPr>
              <a:t>∑</a:t>
            </a:r>
            <a:endParaRPr sz="16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6810" y="1281429"/>
            <a:ext cx="54610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baseline="-20833" sz="2400" spc="794">
                <a:latin typeface="Cambria Math"/>
                <a:cs typeface="Cambria Math"/>
              </a:rPr>
              <a:t> </a:t>
            </a:r>
            <a:r>
              <a:rPr dirty="0" baseline="-20833" sz="2400" spc="869">
                <a:latin typeface="Cambria Math"/>
                <a:cs typeface="Cambria Math"/>
              </a:rPr>
              <a:t> 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8651" y="1647189"/>
            <a:ext cx="102044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8194" sz="2400" spc="1260">
                <a:latin typeface="Cambria Math"/>
                <a:cs typeface="Cambria Math"/>
              </a:rPr>
              <a:t> </a:t>
            </a:r>
            <a:r>
              <a:rPr dirty="0" baseline="38194" sz="2400" spc="112">
                <a:latin typeface="Cambria Math"/>
                <a:cs typeface="Cambria Math"/>
              </a:rPr>
              <a:t> </a:t>
            </a:r>
            <a:r>
              <a:rPr dirty="0" baseline="38194" sz="2400" spc="1470">
                <a:latin typeface="Cambria Math"/>
                <a:cs typeface="Cambria Math"/>
              </a:rPr>
              <a:t>∑ </a:t>
            </a:r>
            <a:r>
              <a:rPr dirty="0" baseline="38194" sz="2400" spc="-22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baseline="24154" sz="1725" spc="615">
                <a:latin typeface="Cambria Math"/>
                <a:cs typeface="Cambria Math"/>
              </a:rPr>
              <a:t> 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99510" y="1668271"/>
            <a:ext cx="529590" cy="0"/>
          </a:xfrm>
          <a:custGeom>
            <a:avLst/>
            <a:gdLst/>
            <a:ahLst/>
            <a:cxnLst/>
            <a:rect l="l" t="t" r="r" b="b"/>
            <a:pathLst>
              <a:path w="529589" h="0">
                <a:moveTo>
                  <a:pt x="0" y="0"/>
                </a:moveTo>
                <a:lnTo>
                  <a:pt x="529132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939923" y="1264665"/>
            <a:ext cx="160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65247" y="1825498"/>
            <a:ext cx="314325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61613" y="1510029"/>
            <a:ext cx="63309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50594" y="2873400"/>
            <a:ext cx="1686560" cy="607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baseline="1736" sz="2400" spc="31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736" sz="2400" spc="315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42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605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baseline="24154" sz="1725" spc="615">
                <a:latin typeface="Cambria Math"/>
                <a:cs typeface="Cambria Math"/>
              </a:rPr>
              <a:t> 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63294" y="3233419"/>
            <a:ext cx="1669414" cy="0"/>
          </a:xfrm>
          <a:custGeom>
            <a:avLst/>
            <a:gdLst/>
            <a:ahLst/>
            <a:cxnLst/>
            <a:rect l="l" t="t" r="r" b="b"/>
            <a:pathLst>
              <a:path w="1669414" h="0">
                <a:moveTo>
                  <a:pt x="0" y="0"/>
                </a:moveTo>
                <a:lnTo>
                  <a:pt x="1669033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29080" y="2779432"/>
            <a:ext cx="314325" cy="81280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dirty="0" sz="1600" spc="980">
                <a:latin typeface="Cambria Math"/>
                <a:cs typeface="Cambria Math"/>
              </a:rPr>
              <a:t>∑</a:t>
            </a:r>
            <a:endParaRPr sz="16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43429" y="1996096"/>
            <a:ext cx="2487295" cy="103505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ctr" marR="1811655">
              <a:lnSpc>
                <a:spcPct val="100000"/>
              </a:lnSpc>
              <a:spcBef>
                <a:spcPts val="49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600" spc="1060">
                <a:latin typeface="Cambria Math"/>
                <a:cs typeface="Cambria Math"/>
              </a:rPr>
              <a:t>∑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484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532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9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585">
                <a:latin typeface="Cambria Math"/>
                <a:cs typeface="Cambria Math"/>
              </a:rPr>
              <a:t> </a:t>
            </a:r>
            <a:r>
              <a:rPr dirty="0" baseline="-14492" sz="1725" spc="869">
                <a:latin typeface="Cambria Math"/>
                <a:cs typeface="Cambria Math"/>
              </a:rPr>
              <a:t> </a:t>
            </a:r>
            <a:r>
              <a:rPr dirty="0" baseline="-14492" sz="1725" spc="712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585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algn="ctr" marR="1807210">
              <a:lnSpc>
                <a:spcPct val="100000"/>
              </a:lnSpc>
              <a:spcBef>
                <a:spcPts val="1720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algn="r" marR="321945">
              <a:lnSpc>
                <a:spcPct val="100000"/>
              </a:lnSpc>
              <a:spcBef>
                <a:spcPts val="6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65475" y="2975098"/>
            <a:ext cx="3113405" cy="6165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600" spc="1000">
                <a:latin typeface="Cambria Math"/>
                <a:cs typeface="Cambria Math"/>
              </a:rPr>
              <a:t>∑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484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532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9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70">
                <a:latin typeface="Cambria Math"/>
                <a:cs typeface="Cambria Math"/>
              </a:rPr>
              <a:t> </a:t>
            </a:r>
            <a:r>
              <a:rPr dirty="0" baseline="-14492" sz="1725" spc="585">
                <a:latin typeface="Cambria Math"/>
                <a:cs typeface="Cambria Math"/>
              </a:rPr>
              <a:t> </a:t>
            </a:r>
            <a:r>
              <a:rPr dirty="0" baseline="-14492" sz="1725" spc="869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569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831215">
              <a:lnSpc>
                <a:spcPct val="100000"/>
              </a:lnSpc>
              <a:spcBef>
                <a:spcPts val="1720"/>
              </a:spcBef>
            </a:pPr>
            <a:r>
              <a:rPr dirty="0" sz="1150" spc="39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12366" y="3768978"/>
            <a:ext cx="10668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8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9080" y="3817747"/>
            <a:ext cx="1471295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652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 </a:t>
            </a:r>
            <a:r>
              <a:rPr dirty="0" sz="1600" spc="-6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50">
                <a:latin typeface="Cambria Math"/>
                <a:cs typeface="Cambria Math"/>
              </a:rPr>
              <a:t> </a:t>
            </a:r>
            <a:r>
              <a:rPr dirty="0" sz="1400" spc="955">
                <a:latin typeface="Cambria Math"/>
                <a:cs typeface="Cambria Math"/>
              </a:rPr>
              <a:t>∑</a:t>
            </a:r>
            <a:r>
              <a:rPr dirty="0" sz="1600" spc="31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74747" y="3680586"/>
            <a:ext cx="234950" cy="26924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405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86863" y="3981322"/>
            <a:ext cx="411480" cy="0"/>
          </a:xfrm>
          <a:custGeom>
            <a:avLst/>
            <a:gdLst/>
            <a:ahLst/>
            <a:cxnLst/>
            <a:rect l="l" t="t" r="r" b="b"/>
            <a:pathLst>
              <a:path w="411480" h="0">
                <a:moveTo>
                  <a:pt x="0" y="0"/>
                </a:moveTo>
                <a:lnTo>
                  <a:pt x="4114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898775" y="3816223"/>
            <a:ext cx="215773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baseline="-28985" sz="1725" spc="569">
                <a:latin typeface="Cambria Math"/>
                <a:cs typeface="Cambria Math"/>
              </a:rPr>
              <a:t> </a:t>
            </a:r>
            <a:r>
              <a:rPr dirty="0" baseline="-28985" sz="1725" spc="569">
                <a:latin typeface="Cambria Math"/>
                <a:cs typeface="Cambria Math"/>
              </a:rPr>
              <a:t>  </a:t>
            </a:r>
            <a:r>
              <a:rPr dirty="0" baseline="-28985" sz="1725" spc="-195">
                <a:latin typeface="Cambria Math"/>
                <a:cs typeface="Cambria Math"/>
              </a:rPr>
              <a:t> </a:t>
            </a:r>
            <a:r>
              <a:rPr dirty="0" sz="1600" spc="844">
                <a:latin typeface="Cambria Math"/>
                <a:cs typeface="Cambria Math"/>
              </a:rPr>
              <a:t> </a:t>
            </a:r>
            <a:r>
              <a:rPr dirty="0" sz="1600" spc="400">
                <a:latin typeface="Cambria Math"/>
                <a:cs typeface="Cambria Math"/>
              </a:rPr>
              <a:t> </a:t>
            </a:r>
            <a:r>
              <a:rPr dirty="0" baseline="31400" sz="1725" spc="652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434">
                <a:latin typeface="Cambria Math"/>
                <a:cs typeface="Cambria Math"/>
              </a:rPr>
              <a:t> </a:t>
            </a:r>
            <a:r>
              <a:rPr dirty="0" baseline="-14492" sz="1725" spc="179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434">
                <a:latin typeface="Cambria Math"/>
                <a:cs typeface="Cambria Math"/>
              </a:rPr>
              <a:t> </a:t>
            </a:r>
            <a:r>
              <a:rPr dirty="0" baseline="-14492" sz="1725" spc="907">
                <a:latin typeface="Cambria Math"/>
                <a:cs typeface="Cambria Math"/>
              </a:rPr>
              <a:t> </a:t>
            </a:r>
            <a:r>
              <a:rPr dirty="0" baseline="-14492" sz="1725" spc="652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baseline="24154" sz="1725" spc="434">
                <a:latin typeface="Cambria Math"/>
                <a:cs typeface="Cambria Math"/>
              </a:rPr>
              <a:t> </a:t>
            </a:r>
            <a:r>
              <a:rPr dirty="0" baseline="24154" sz="1725" spc="907">
                <a:latin typeface="Cambria Math"/>
                <a:cs typeface="Cambria Math"/>
              </a:rPr>
              <a:t> </a:t>
            </a:r>
            <a:r>
              <a:rPr dirty="0" baseline="24154" sz="1725" spc="569">
                <a:latin typeface="Cambria Math"/>
                <a:cs typeface="Cambria Math"/>
              </a:rPr>
              <a:t> </a:t>
            </a:r>
            <a:r>
              <a:rPr dirty="0" baseline="24154" sz="1725">
                <a:latin typeface="Cambria Math"/>
                <a:cs typeface="Cambria Math"/>
              </a:rPr>
              <a:t> </a:t>
            </a:r>
            <a:r>
              <a:rPr dirty="0" baseline="24154" sz="1725" spc="-9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3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96795" y="3608959"/>
            <a:ext cx="14986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72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9080" y="3896385"/>
            <a:ext cx="4686300" cy="107251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1114425">
              <a:lnSpc>
                <a:spcPct val="100000"/>
              </a:lnSpc>
            </a:pPr>
            <a:r>
              <a:rPr dirty="0" baseline="-19323" sz="1725" spc="434">
                <a:latin typeface="Cambria Math"/>
                <a:cs typeface="Cambria Math"/>
              </a:rPr>
              <a:t> </a:t>
            </a:r>
            <a:r>
              <a:rPr dirty="0" baseline="-19323" sz="1725" spc="907">
                <a:latin typeface="Cambria Math"/>
                <a:cs typeface="Cambria Math"/>
              </a:rPr>
              <a:t> </a:t>
            </a:r>
            <a:r>
              <a:rPr dirty="0" baseline="-19323" sz="1725" spc="569">
                <a:latin typeface="Cambria Math"/>
                <a:cs typeface="Cambria Math"/>
              </a:rPr>
              <a:t> </a:t>
            </a:r>
            <a:r>
              <a:rPr dirty="0" baseline="-19323" sz="1725" spc="569">
                <a:latin typeface="Cambria Math"/>
                <a:cs typeface="Cambria Math"/>
              </a:rPr>
              <a:t>  </a:t>
            </a:r>
            <a:r>
              <a:rPr dirty="0" baseline="-19323" sz="1725" spc="-172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400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600" spc="-5">
                <a:latin typeface="Times New Roman"/>
                <a:cs typeface="Times New Roman"/>
              </a:rPr>
              <a:t>Now set the coefficients of the powers of equal to</a:t>
            </a:r>
            <a:r>
              <a:rPr dirty="0" sz="1600" spc="-204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zero.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569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9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3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45">
                <a:latin typeface="Cambria Math"/>
                <a:cs typeface="Cambria Math"/>
              </a:rPr>
              <a:t> </a:t>
            </a:r>
            <a:r>
              <a:rPr dirty="0" sz="1600" spc="-5">
                <a:latin typeface="Arial"/>
                <a:cs typeface="Arial"/>
              </a:rPr>
              <a:t>→</a:t>
            </a:r>
            <a:r>
              <a:rPr dirty="0" sz="1600" spc="10">
                <a:latin typeface="Arial"/>
                <a:cs typeface="Arial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83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9080" y="4993055"/>
            <a:ext cx="342900" cy="470534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35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sz="1150" spc="390">
                <a:latin typeface="Cambria Math"/>
                <a:cs typeface="Cambria Math"/>
              </a:rPr>
              <a:t> </a:t>
            </a:r>
            <a:r>
              <a:rPr dirty="0" sz="1150" spc="65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41780" y="5262244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5" h="0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496313" y="5104002"/>
            <a:ext cx="164846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484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532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9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5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585">
                <a:latin typeface="Cambria Math"/>
                <a:cs typeface="Cambria Math"/>
              </a:rPr>
              <a:t> </a:t>
            </a:r>
            <a:r>
              <a:rPr dirty="0" baseline="-14492" sz="1725" spc="869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46428" y="5777610"/>
            <a:ext cx="10287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5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47189" y="5756275"/>
            <a:ext cx="21717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baseline="-17361" sz="2400" spc="727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59889" y="5838316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113533" y="5777610"/>
            <a:ext cx="29972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39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9080" y="5680075"/>
            <a:ext cx="148780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  <a:tabLst>
                <a:tab pos="277495" algn="l"/>
                <a:tab pos="573405" algn="l"/>
                <a:tab pos="1323340" algn="l"/>
              </a:tabLst>
            </a:pPr>
            <a:r>
              <a:rPr dirty="0" sz="1600" spc="570">
                <a:latin typeface="Cambria Math"/>
                <a:cs typeface="Cambria Math"/>
              </a:rPr>
              <a:t> </a:t>
            </a:r>
            <a:r>
              <a:rPr dirty="0" sz="1600" spc="570">
                <a:latin typeface="Cambria Math"/>
                <a:cs typeface="Cambria Math"/>
              </a:rPr>
              <a:t>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	</a:t>
            </a:r>
            <a:r>
              <a:rPr dirty="0" baseline="41666" sz="2400" spc="794">
                <a:latin typeface="Cambria Math"/>
                <a:cs typeface="Cambria Math"/>
              </a:rPr>
              <a:t> </a:t>
            </a:r>
            <a:r>
              <a:rPr dirty="0" baseline="41666" sz="2400" spc="794">
                <a:latin typeface="Cambria Math"/>
                <a:cs typeface="Cambria Math"/>
              </a:rPr>
              <a:t>  </a:t>
            </a:r>
            <a:r>
              <a:rPr dirty="0" baseline="41666" sz="2400" spc="-142">
                <a:latin typeface="Cambria Math"/>
                <a:cs typeface="Cambria Math"/>
              </a:rPr>
              <a:t> </a:t>
            </a:r>
            <a:r>
              <a:rPr dirty="0" sz="1600" spc="210">
                <a:latin typeface="Cambria Math"/>
                <a:cs typeface="Cambria Math"/>
              </a:rPr>
              <a:t> </a:t>
            </a:r>
            <a:r>
              <a:rPr dirty="0" sz="1600" spc="57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36647" y="5817488"/>
            <a:ext cx="43942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baseline="1736" sz="2400" spc="472">
                <a:latin typeface="Cambria Math"/>
                <a:cs typeface="Cambria Math"/>
              </a:rPr>
              <a:t> </a:t>
            </a:r>
            <a:r>
              <a:rPr dirty="0" baseline="24154" sz="1725" spc="615">
                <a:latin typeface="Cambria Math"/>
                <a:cs typeface="Cambria Math"/>
              </a:rPr>
              <a:t> 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649347" y="5838316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 h="0">
                <a:moveTo>
                  <a:pt x="0" y="0"/>
                </a:moveTo>
                <a:lnTo>
                  <a:pt x="420624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740279" y="5526151"/>
            <a:ext cx="416559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405">
                <a:latin typeface="Cambria Math"/>
                <a:cs typeface="Cambria Math"/>
              </a:rPr>
              <a:t> </a:t>
            </a:r>
            <a:r>
              <a:rPr dirty="0" sz="1600" spc="405">
                <a:latin typeface="Cambria Math"/>
                <a:cs typeface="Cambria Math"/>
              </a:rPr>
              <a:t> </a:t>
            </a:r>
            <a:r>
              <a:rPr dirty="0" sz="1600" spc="165">
                <a:latin typeface="Cambria Math"/>
                <a:cs typeface="Cambria Math"/>
              </a:rPr>
              <a:t> </a:t>
            </a:r>
            <a:r>
              <a:rPr dirty="0" baseline="-41666" sz="2400" spc="307">
                <a:latin typeface="Cambria Math"/>
                <a:cs typeface="Cambria Math"/>
              </a:rPr>
              <a:t> </a:t>
            </a:r>
            <a:endParaRPr baseline="-41666" sz="2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29080" y="6163436"/>
            <a:ext cx="730250" cy="26924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405">
                <a:latin typeface="Cambria Math"/>
                <a:cs typeface="Cambria Math"/>
              </a:rPr>
              <a:t> </a:t>
            </a:r>
            <a:r>
              <a:rPr dirty="0" sz="1600" spc="12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241856" y="6769989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29080" y="6672452"/>
            <a:ext cx="439420" cy="26924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74320" algn="l"/>
              </a:tabLst>
            </a:pPr>
            <a:r>
              <a:rPr dirty="0" sz="1600" spc="570">
                <a:latin typeface="Cambria Math"/>
                <a:cs typeface="Cambria Math"/>
              </a:rPr>
              <a:t> </a:t>
            </a:r>
            <a:r>
              <a:rPr dirty="0" sz="1600" spc="570">
                <a:latin typeface="Cambria Math"/>
                <a:cs typeface="Cambria Math"/>
              </a:rPr>
              <a:t>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44142" y="6470674"/>
            <a:ext cx="392430" cy="6076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470"/>
              </a:spcBef>
            </a:pP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baseline="24154" sz="1725" spc="615">
                <a:latin typeface="Cambria Math"/>
                <a:cs typeface="Cambria Math"/>
              </a:rPr>
              <a:t> 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56842" y="6830694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629026" y="6809613"/>
            <a:ext cx="44894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baseline="24154" sz="1725" spc="615">
                <a:latin typeface="Cambria Math"/>
                <a:cs typeface="Cambria Math"/>
              </a:rPr>
              <a:t> 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641726" y="6830694"/>
            <a:ext cx="433070" cy="0"/>
          </a:xfrm>
          <a:custGeom>
            <a:avLst/>
            <a:gdLst/>
            <a:ahLst/>
            <a:cxnLst/>
            <a:rect l="l" t="t" r="r" b="b"/>
            <a:pathLst>
              <a:path w="433069" h="0">
                <a:moveTo>
                  <a:pt x="0" y="0"/>
                </a:moveTo>
                <a:lnTo>
                  <a:pt x="432815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293747" y="6769989"/>
            <a:ext cx="188468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786255" algn="l"/>
              </a:tabLst>
            </a:pP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	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16804" y="6769989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96770" y="6672452"/>
            <a:ext cx="331660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6710" algn="l"/>
                <a:tab pos="2122170" algn="l"/>
                <a:tab pos="2981960" algn="l"/>
              </a:tabLst>
            </a:pPr>
            <a:r>
              <a:rPr dirty="0" sz="1600" spc="60">
                <a:latin typeface="Cambria Math"/>
                <a:cs typeface="Cambria Math"/>
              </a:rPr>
              <a:t>[	</a:t>
            </a:r>
            <a:r>
              <a:rPr dirty="0" sz="1600" spc="50">
                <a:latin typeface="Cambria Math"/>
                <a:cs typeface="Cambria Math"/>
              </a:rPr>
              <a:t>]</a:t>
            </a:r>
            <a:r>
              <a:rPr dirty="0" sz="1600" spc="7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844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5">
                <a:latin typeface="Cambria Math"/>
                <a:cs typeface="Cambria Math"/>
              </a:rPr>
              <a:t> </a:t>
            </a:r>
            <a:r>
              <a:rPr dirty="0" sz="1600" spc="57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57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29080" y="7179944"/>
            <a:ext cx="14198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And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for </a:t>
            </a:r>
            <a:r>
              <a:rPr dirty="0" sz="1600" spc="405">
                <a:latin typeface="Cambria Math"/>
                <a:cs typeface="Cambria Math"/>
              </a:rPr>
              <a:t> </a:t>
            </a:r>
            <a:r>
              <a:rPr dirty="0" sz="1600" spc="12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661414" y="7745094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702054" y="7745348"/>
            <a:ext cx="110363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4390" algn="l"/>
              </a:tabLst>
            </a:pP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	</a:t>
            </a:r>
            <a:r>
              <a:rPr dirty="0" sz="1150" spc="415">
                <a:latin typeface="Cambria Math"/>
                <a:cs typeface="Cambria Math"/>
              </a:rPr>
              <a:t>  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525902" y="7745094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 h="0">
                <a:moveTo>
                  <a:pt x="0" y="0"/>
                </a:moveTo>
                <a:lnTo>
                  <a:pt x="275844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129080" y="7586852"/>
            <a:ext cx="25634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baseline="45893" sz="1725" spc="869">
                <a:latin typeface="Cambria Math"/>
                <a:cs typeface="Cambria Math"/>
              </a:rPr>
              <a:t> </a:t>
            </a:r>
            <a:r>
              <a:rPr dirty="0" baseline="45893" sz="1725" spc="615">
                <a:latin typeface="Cambria Math"/>
                <a:cs typeface="Cambria Math"/>
              </a:rPr>
              <a:t> </a:t>
            </a:r>
            <a:r>
              <a:rPr dirty="0" baseline="45893" sz="1725">
                <a:latin typeface="Cambria Math"/>
                <a:cs typeface="Cambria Math"/>
              </a:rPr>
              <a:t> </a:t>
            </a:r>
            <a:r>
              <a:rPr dirty="0" baseline="45893" sz="1725" spc="-179">
                <a:latin typeface="Cambria Math"/>
                <a:cs typeface="Cambria Math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,</a:t>
            </a:r>
            <a:r>
              <a:rPr dirty="0" baseline="32986" sz="2400" spc="-7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, and so</a:t>
            </a:r>
            <a:r>
              <a:rPr dirty="0" sz="1600" spc="-12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074542" y="8986773"/>
            <a:ext cx="83820" cy="13970"/>
          </a:xfrm>
          <a:custGeom>
            <a:avLst/>
            <a:gdLst/>
            <a:ahLst/>
            <a:cxnLst/>
            <a:rect l="l" t="t" r="r" b="b"/>
            <a:pathLst>
              <a:path w="83819" h="13970">
                <a:moveTo>
                  <a:pt x="0" y="13715"/>
                </a:moveTo>
                <a:lnTo>
                  <a:pt x="83819" y="13715"/>
                </a:lnTo>
                <a:lnTo>
                  <a:pt x="83819" y="0"/>
                </a:lnTo>
                <a:lnTo>
                  <a:pt x="0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647821" y="8993631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1129080" y="7918995"/>
            <a:ext cx="3447415" cy="127635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algn="ctr" marL="730885">
              <a:lnSpc>
                <a:spcPct val="100000"/>
              </a:lnSpc>
              <a:spcBef>
                <a:spcPts val="495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  <a:tabLst>
                <a:tab pos="274320" algn="l"/>
              </a:tabLst>
            </a:pP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	</a:t>
            </a:r>
            <a:r>
              <a:rPr dirty="0" sz="1600" spc="484">
                <a:latin typeface="Cambria Math"/>
                <a:cs typeface="Cambria Math"/>
              </a:rPr>
              <a:t> </a:t>
            </a:r>
            <a:r>
              <a:rPr dirty="0" baseline="-16908" sz="1725" spc="615">
                <a:latin typeface="Cambria Math"/>
                <a:cs typeface="Cambria Math"/>
              </a:rPr>
              <a:t> </a:t>
            </a:r>
            <a:r>
              <a:rPr dirty="0" baseline="-16908" sz="1725">
                <a:latin typeface="Cambria Math"/>
                <a:cs typeface="Cambria Math"/>
              </a:rPr>
              <a:t> </a:t>
            </a:r>
            <a:r>
              <a:rPr dirty="0" baseline="-16908" sz="1725" spc="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5">
                <a:latin typeface="Cambria Math"/>
                <a:cs typeface="Cambria Math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6908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20">
                <a:latin typeface="Cambria Math"/>
                <a:cs typeface="Cambria Math"/>
              </a:rPr>
              <a:t> </a:t>
            </a:r>
            <a:r>
              <a:rPr dirty="0" sz="1600" spc="300">
                <a:latin typeface="Cambria Math"/>
                <a:cs typeface="Cambria Math"/>
              </a:rPr>
              <a:t> 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2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75">
                <a:latin typeface="Cambria Math"/>
                <a:cs typeface="Cambria Math"/>
              </a:rPr>
              <a:t> </a:t>
            </a:r>
            <a:r>
              <a:rPr dirty="0" sz="1600" spc="980">
                <a:latin typeface="Cambria Math"/>
                <a:cs typeface="Cambria Math"/>
              </a:rPr>
              <a:t>∑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-16908" sz="1725" spc="735">
                <a:latin typeface="Cambria Math"/>
                <a:cs typeface="Cambria Math"/>
              </a:rPr>
              <a:t> </a:t>
            </a:r>
            <a:r>
              <a:rPr dirty="0" baseline="-16908" sz="1725">
                <a:latin typeface="Cambria Math"/>
                <a:cs typeface="Cambria Math"/>
              </a:rPr>
              <a:t> </a:t>
            </a:r>
            <a:r>
              <a:rPr dirty="0" baseline="-16908" sz="1725" spc="-9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757">
                <a:latin typeface="Cambria Math"/>
                <a:cs typeface="Cambria Math"/>
              </a:rPr>
              <a:t> </a:t>
            </a:r>
            <a:r>
              <a:rPr dirty="0" baseline="28985" sz="1725" spc="869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endParaRPr baseline="28985" sz="1725">
              <a:latin typeface="Cambria Math"/>
              <a:cs typeface="Cambria Math"/>
            </a:endParaRPr>
          </a:p>
          <a:p>
            <a:pPr algn="ctr" marL="735330">
              <a:lnSpc>
                <a:spcPct val="100000"/>
              </a:lnSpc>
              <a:spcBef>
                <a:spcPts val="1720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585"/>
              </a:lnSpc>
              <a:spcBef>
                <a:spcPts val="5"/>
              </a:spcBef>
            </a:pPr>
            <a:r>
              <a:rPr dirty="0" sz="1600" spc="-5">
                <a:latin typeface="Times New Roman"/>
                <a:cs typeface="Times New Roman"/>
              </a:rPr>
              <a:t>=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450">
                <a:latin typeface="Cambria Math"/>
                <a:cs typeface="Cambria Math"/>
              </a:rPr>
              <a:t> </a:t>
            </a:r>
            <a:r>
              <a:rPr dirty="0" baseline="-14492" sz="1725" spc="727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142">
                <a:latin typeface="Cambria Math"/>
                <a:cs typeface="Cambria Math"/>
              </a:rPr>
              <a:t> </a:t>
            </a:r>
            <a:r>
              <a:rPr dirty="0" sz="1600" spc="300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2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baseline="45893" sz="1725" spc="615">
                <a:latin typeface="Cambria Math"/>
                <a:cs typeface="Cambria Math"/>
              </a:rPr>
              <a:t> </a:t>
            </a:r>
            <a:r>
              <a:rPr dirty="0" baseline="45893" sz="1725" spc="22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2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25">
                <a:latin typeface="Cambria Math"/>
                <a:cs typeface="Cambria Math"/>
              </a:rPr>
              <a:t> </a:t>
            </a:r>
            <a:r>
              <a:rPr dirty="0" baseline="45893" sz="1725" spc="622">
                <a:latin typeface="Cambria Math"/>
                <a:cs typeface="Cambria Math"/>
              </a:rPr>
              <a:t> </a:t>
            </a:r>
            <a:r>
              <a:rPr dirty="0" baseline="45893" sz="1725" spc="615">
                <a:latin typeface="Cambria Math"/>
                <a:cs typeface="Cambria Math"/>
              </a:rPr>
              <a:t> </a:t>
            </a:r>
            <a:r>
              <a:rPr dirty="0" baseline="45893" sz="1725">
                <a:latin typeface="Cambria Math"/>
                <a:cs typeface="Cambria Math"/>
              </a:rPr>
              <a:t> </a:t>
            </a:r>
            <a:r>
              <a:rPr dirty="0" baseline="45893" sz="1725" spc="127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 </a:t>
            </a:r>
            <a:r>
              <a:rPr dirty="0" baseline="28985" sz="1725" spc="-12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101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945005">
              <a:lnSpc>
                <a:spcPts val="1045"/>
              </a:lnSpc>
              <a:tabLst>
                <a:tab pos="2518410" algn="l"/>
              </a:tabLst>
            </a:pP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	</a:t>
            </a:r>
            <a:r>
              <a:rPr dirty="0" sz="1150" spc="415">
                <a:latin typeface="Cambria Math"/>
                <a:cs typeface="Cambria Math"/>
              </a:rPr>
              <a:t>  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3874135" cy="17405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1103630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  <a:p>
            <a:pPr marL="489584">
              <a:lnSpc>
                <a:spcPct val="100000"/>
              </a:lnSpc>
              <a:spcBef>
                <a:spcPts val="325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two types of </a:t>
            </a: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-5">
                <a:latin typeface="Times New Roman"/>
                <a:cs typeface="Times New Roman"/>
              </a:rPr>
              <a:t>series, which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718185" marR="1120140">
              <a:lnSpc>
                <a:spcPct val="146400"/>
              </a:lnSpc>
              <a:spcBef>
                <a:spcPts val="10"/>
              </a:spcBef>
            </a:pPr>
            <a:r>
              <a:rPr dirty="0" sz="1400" b="1">
                <a:latin typeface="Times New Roman"/>
                <a:cs typeface="Times New Roman"/>
              </a:rPr>
              <a:t>1- </a:t>
            </a:r>
            <a:r>
              <a:rPr dirty="0" sz="1400" spc="-5" b="1">
                <a:latin typeface="Times New Roman"/>
                <a:cs typeface="Times New Roman"/>
              </a:rPr>
              <a:t>Maclaurin series </a:t>
            </a:r>
            <a:r>
              <a:rPr dirty="0" sz="1400" spc="-15" b="1">
                <a:latin typeface="Times New Roman"/>
                <a:cs typeface="Times New Roman"/>
              </a:rPr>
              <a:t>( </a:t>
            </a:r>
            <a:r>
              <a:rPr dirty="0" sz="1400" b="1">
                <a:latin typeface="Times New Roman"/>
                <a:cs typeface="Times New Roman"/>
              </a:rPr>
              <a:t>)  2- </a:t>
            </a:r>
            <a:r>
              <a:rPr dirty="0" sz="1400" spc="-5" b="1">
                <a:latin typeface="Times New Roman"/>
                <a:cs typeface="Times New Roman"/>
              </a:rPr>
              <a:t>Taylor's series </a:t>
            </a:r>
            <a:r>
              <a:rPr dirty="0" sz="1400" spc="-15" b="1">
                <a:latin typeface="Times New Roman"/>
                <a:cs typeface="Times New Roman"/>
              </a:rPr>
              <a:t>(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2135478"/>
            <a:ext cx="5304155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To find ( </a:t>
            </a:r>
            <a:r>
              <a:rPr dirty="0" sz="1400">
                <a:latin typeface="Times New Roman"/>
                <a:cs typeface="Times New Roman"/>
              </a:rPr>
              <a:t>) for </a:t>
            </a:r>
            <a:r>
              <a:rPr dirty="0" sz="1400" spc="-5">
                <a:latin typeface="Times New Roman"/>
                <a:cs typeface="Times New Roman"/>
              </a:rPr>
              <a:t>derivatives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are </a:t>
            </a:r>
            <a:r>
              <a:rPr dirty="0" sz="1400" spc="-5">
                <a:latin typeface="Times New Roman"/>
                <a:cs typeface="Times New Roman"/>
              </a:rPr>
              <a:t>performed then the  </a:t>
            </a:r>
            <a:r>
              <a:rPr dirty="0" sz="1400">
                <a:latin typeface="Times New Roman"/>
                <a:cs typeface="Times New Roman"/>
              </a:rPr>
              <a:t>rule </a:t>
            </a:r>
            <a:r>
              <a:rPr dirty="0" sz="1400" spc="-5">
                <a:latin typeface="Times New Roman"/>
                <a:cs typeface="Times New Roman"/>
              </a:rPr>
              <a:t>that given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equation </a:t>
            </a:r>
            <a:r>
              <a:rPr dirty="0" sz="1400">
                <a:latin typeface="Times New Roman"/>
                <a:cs typeface="Times New Roman"/>
              </a:rPr>
              <a:t>(1) is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applied.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3642" y="3053841"/>
            <a:ext cx="1473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29282" y="3052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 h="0">
                <a:moveTo>
                  <a:pt x="0" y="0"/>
                </a:moveTo>
                <a:lnTo>
                  <a:pt x="3355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837689" y="3003549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2912109"/>
            <a:ext cx="23126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0125" algn="l"/>
              </a:tabLst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30555" sz="1500" spc="104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	</a:t>
            </a:r>
            <a:r>
              <a:rPr dirty="0" baseline="47222" sz="1500" spc="600">
                <a:latin typeface="Cambria Math"/>
                <a:cs typeface="Cambria Math"/>
              </a:rPr>
              <a:t> </a:t>
            </a:r>
            <a:r>
              <a:rPr dirty="0" baseline="83333" sz="1200" spc="644">
                <a:latin typeface="Cambria Math"/>
                <a:cs typeface="Cambria Math"/>
              </a:rPr>
              <a:t> </a:t>
            </a:r>
            <a:r>
              <a:rPr dirty="0" baseline="47222" sz="1500" spc="270">
                <a:latin typeface="Cambria Math"/>
                <a:cs typeface="Cambria Math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baseline="47222" sz="1500" spc="284">
                <a:latin typeface="Cambria Math"/>
                <a:cs typeface="Cambria Math"/>
              </a:rPr>
              <a:t> </a:t>
            </a:r>
            <a:r>
              <a:rPr dirty="0" baseline="47222" sz="1500" spc="37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baseline="27777" sz="1500" spc="12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3180561"/>
            <a:ext cx="2118360" cy="19894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06705" indent="43815">
              <a:lnSpc>
                <a:spcPct val="1445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5">
                <a:latin typeface="Times New Roman"/>
                <a:cs typeface="Times New Roman"/>
              </a:rPr>
              <a:t>[</a:t>
            </a:r>
            <a:r>
              <a:rPr dirty="0" baseline="19841" sz="2100" spc="-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  </a:t>
            </a: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 </a:t>
            </a:r>
            <a:r>
              <a:rPr dirty="0" baseline="27777" sz="1500" spc="-157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baseline="1984" sz="2100" spc="37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 </a:t>
            </a:r>
            <a:r>
              <a:rPr dirty="0" baseline="11904" sz="2100" spc="-6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-457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̿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̿ </a:t>
            </a:r>
            <a:r>
              <a:rPr dirty="0" baseline="11904" sz="2100" spc="-8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2100">
                <a:latin typeface="Cambria Math"/>
                <a:cs typeface="Cambria Math"/>
              </a:rPr>
              <a:t>̅</a:t>
            </a:r>
            <a:r>
              <a:rPr dirty="0" baseline="11904" sz="2100">
                <a:latin typeface="Cambria Math"/>
                <a:cs typeface="Cambria Math"/>
              </a:rPr>
              <a:t>̿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1984" sz="2100" spc="67">
                <a:latin typeface="Times New Roman"/>
                <a:cs typeface="Times New Roman"/>
              </a:rPr>
              <a:t> </a:t>
            </a:r>
            <a:r>
              <a:rPr dirty="0" baseline="27777" sz="2100">
                <a:latin typeface="Cambria Math"/>
                <a:cs typeface="Cambria Math"/>
              </a:rPr>
              <a:t>̅</a:t>
            </a:r>
            <a:r>
              <a:rPr dirty="0" baseline="11904" sz="2100">
                <a:latin typeface="Cambria Math"/>
                <a:cs typeface="Cambria Math"/>
              </a:rPr>
              <a:t>̿ </a:t>
            </a:r>
            <a:r>
              <a:rPr dirty="0" baseline="11904" sz="2100" spc="-8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5863208"/>
            <a:ext cx="229997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37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7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36317" y="6377304"/>
            <a:ext cx="151130" cy="0"/>
          </a:xfrm>
          <a:custGeom>
            <a:avLst/>
            <a:gdLst/>
            <a:ahLst/>
            <a:cxnLst/>
            <a:rect l="l" t="t" r="r" b="b"/>
            <a:pathLst>
              <a:path w="151130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9080" y="6171056"/>
            <a:ext cx="7581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9841" sz="2100" spc="697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25">
                <a:latin typeface="Cambria Math"/>
                <a:cs typeface="Cambria Math"/>
              </a:rPr>
              <a:t> </a:t>
            </a:r>
            <a:r>
              <a:rPr dirty="0" baseline="-19841" sz="2100" spc="1110">
                <a:latin typeface="Cambria Math"/>
                <a:cs typeface="Cambria Math"/>
              </a:rPr>
              <a:t> </a:t>
            </a:r>
            <a:r>
              <a:rPr dirty="0" baseline="-19841" sz="2100" spc="120">
                <a:latin typeface="Cambria Math"/>
                <a:cs typeface="Cambria Math"/>
              </a:rPr>
              <a:t> </a:t>
            </a:r>
            <a:r>
              <a:rPr dirty="0" baseline="-17857" sz="2100">
                <a:latin typeface="Cambria Math"/>
                <a:cs typeface="Cambria Math"/>
              </a:rPr>
              <a:t>∑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44726" y="6328028"/>
            <a:ext cx="44005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85">
                <a:latin typeface="Cambria Math"/>
                <a:cs typeface="Cambria Math"/>
              </a:rPr>
              <a:t> </a:t>
            </a:r>
            <a:r>
              <a:rPr dirty="0" baseline="-22222" sz="1500" spc="652">
                <a:latin typeface="Cambria Math"/>
                <a:cs typeface="Cambria Math"/>
              </a:rPr>
              <a:t> </a:t>
            </a:r>
            <a:r>
              <a:rPr dirty="0" baseline="-22222" sz="1500" spc="89">
                <a:latin typeface="Cambria Math"/>
                <a:cs typeface="Cambria Math"/>
              </a:rPr>
              <a:t> </a:t>
            </a:r>
            <a:endParaRPr baseline="-22222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22954" y="637120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310254" y="6378320"/>
            <a:ext cx="6750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8864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62704" y="6377304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023617" y="6236588"/>
            <a:ext cx="27616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baseline="83333" sz="1200" spc="585">
                <a:latin typeface="Cambria Math"/>
                <a:cs typeface="Cambria Math"/>
              </a:rPr>
              <a:t> </a:t>
            </a:r>
            <a:r>
              <a:rPr dirty="0" baseline="83333" sz="1200">
                <a:latin typeface="Cambria Math"/>
                <a:cs typeface="Cambria Math"/>
              </a:rPr>
              <a:t> </a:t>
            </a:r>
            <a:r>
              <a:rPr dirty="0" baseline="83333" sz="1200" spc="-12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3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47222" sz="1500" spc="487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</a:t>
            </a:r>
            <a:r>
              <a:rPr dirty="0" baseline="47222" sz="1500" spc="-14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2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9080" y="6496278"/>
            <a:ext cx="4970145" cy="1579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610360">
              <a:lnSpc>
                <a:spcPct val="1457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: Find the M.S. for the following functions  </a:t>
            </a:r>
            <a:r>
              <a:rPr dirty="0" sz="1400">
                <a:latin typeface="Times New Roman"/>
                <a:cs typeface="Times New Roman"/>
              </a:rPr>
              <a:t>1-)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  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2-)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3-)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400" spc="-5">
                <a:latin typeface="Times New Roman"/>
                <a:cs typeface="Times New Roman"/>
              </a:rPr>
              <a:t>To find the Taylor series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any function,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equation </a:t>
            </a:r>
            <a:r>
              <a:rPr dirty="0" sz="1400">
                <a:latin typeface="Times New Roman"/>
                <a:cs typeface="Times New Roman"/>
              </a:rPr>
              <a:t>(2) is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applied: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28214" y="8353805"/>
            <a:ext cx="1473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29282" y="8352408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7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837689" y="8303514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8211692"/>
            <a:ext cx="2819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0125" algn="l"/>
              </a:tabLst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30555" sz="1500" spc="104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	</a:t>
            </a:r>
            <a:r>
              <a:rPr dirty="0" baseline="47222" sz="1500" spc="600">
                <a:latin typeface="Cambria Math"/>
                <a:cs typeface="Cambria Math"/>
              </a:rPr>
              <a:t> </a:t>
            </a:r>
            <a:r>
              <a:rPr dirty="0" baseline="83333" sz="1200" spc="644">
                <a:latin typeface="Cambria Math"/>
                <a:cs typeface="Cambria Math"/>
              </a:rPr>
              <a:t> </a:t>
            </a:r>
            <a:r>
              <a:rPr dirty="0" baseline="47222" sz="1500" spc="270">
                <a:latin typeface="Cambria Math"/>
                <a:cs typeface="Cambria Math"/>
              </a:rPr>
              <a:t> </a:t>
            </a:r>
            <a:r>
              <a:rPr dirty="0" baseline="47222" sz="1500" spc="637">
                <a:latin typeface="Cambria Math"/>
                <a:cs typeface="Cambria Math"/>
              </a:rPr>
              <a:t> </a:t>
            </a:r>
            <a:r>
              <a:rPr dirty="0" baseline="47222" sz="1500" spc="284">
                <a:latin typeface="Cambria Math"/>
                <a:cs typeface="Cambria Math"/>
              </a:rPr>
              <a:t> </a:t>
            </a:r>
            <a:r>
              <a:rPr dirty="0" baseline="47222" sz="1500" spc="37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baseline="27777" sz="1500" spc="-7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70330" y="891666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357630" y="8477859"/>
            <a:ext cx="5075555" cy="126619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40"/>
              </a:spcBef>
              <a:buFont typeface="Wingdings"/>
              <a:buChar char=""/>
              <a:tabLst>
                <a:tab pos="241300" algn="l"/>
              </a:tabLst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Important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Remarks</a:t>
            </a:r>
            <a:endParaRPr sz="1400">
              <a:latin typeface="Times New Roman"/>
              <a:cs typeface="Times New Roman"/>
            </a:endParaRPr>
          </a:p>
          <a:p>
            <a:pPr algn="just" marL="241300" marR="5080">
              <a:lnSpc>
                <a:spcPts val="246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: The function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said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10">
                <a:latin typeface="Times New Roman"/>
                <a:cs typeface="Times New Roman"/>
              </a:rPr>
              <a:t>analytic </a:t>
            </a:r>
            <a:r>
              <a:rPr dirty="0" sz="1400">
                <a:latin typeface="Times New Roman"/>
                <a:cs typeface="Times New Roman"/>
              </a:rPr>
              <a:t>at a </a:t>
            </a:r>
            <a:r>
              <a:rPr dirty="0" sz="1400" spc="-5">
                <a:latin typeface="Times New Roman"/>
                <a:cs typeface="Times New Roman"/>
              </a:rPr>
              <a:t>point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 it </a:t>
            </a:r>
            <a:r>
              <a:rPr dirty="0" sz="1400" spc="-5">
                <a:latin typeface="Times New Roman"/>
                <a:cs typeface="Times New Roman"/>
              </a:rPr>
              <a:t>has  Taylor series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it </a:t>
            </a:r>
            <a:r>
              <a:rPr dirty="0" sz="1400" spc="-5">
                <a:latin typeface="Times New Roman"/>
                <a:cs typeface="Times New Roman"/>
              </a:rPr>
              <a:t>is said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non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analytic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Taylor  series does not </a:t>
            </a:r>
            <a:r>
              <a:rPr dirty="0" sz="1400" spc="-10">
                <a:latin typeface="Times New Roman"/>
                <a:cs typeface="Times New Roman"/>
              </a:rPr>
              <a:t>exist at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200150" y="5227954"/>
            <a:ext cx="0" cy="647700"/>
          </a:xfrm>
          <a:custGeom>
            <a:avLst/>
            <a:gdLst/>
            <a:ahLst/>
            <a:cxnLst/>
            <a:rect l="l" t="t" r="r" b="b"/>
            <a:pathLst>
              <a:path w="0"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25400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4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2775585" cy="8597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0330" y="133222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12875" y="314070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1216506"/>
            <a:ext cx="5305425" cy="3063240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710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homogeneous D.E.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given in equation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(3),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810"/>
              </a:spcBef>
            </a:pPr>
            <a:r>
              <a:rPr dirty="0" sz="1200" spc="465">
                <a:latin typeface="Cambria Math"/>
                <a:cs typeface="Cambria Math"/>
              </a:rPr>
              <a:t> </a:t>
            </a:r>
            <a:r>
              <a:rPr dirty="0" baseline="29411" sz="1275" spc="630">
                <a:latin typeface="Cambria Math"/>
                <a:cs typeface="Cambria Math"/>
              </a:rPr>
              <a:t>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r>
              <a:rPr dirty="0" baseline="2314" sz="1800" spc="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baseline="-16339" sz="1275" spc="562">
                <a:latin typeface="Cambria Math"/>
                <a:cs typeface="Cambria Math"/>
              </a:rPr>
              <a:t> </a:t>
            </a:r>
            <a:r>
              <a:rPr dirty="0" baseline="-16339" sz="1275" spc="644">
                <a:latin typeface="Cambria Math"/>
                <a:cs typeface="Cambria Math"/>
              </a:rPr>
              <a:t> </a:t>
            </a:r>
            <a:r>
              <a:rPr dirty="0" baseline="-16339" sz="1275" spc="532">
                <a:latin typeface="Cambria Math"/>
                <a:cs typeface="Cambria Math"/>
              </a:rPr>
              <a:t>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baseline="2314" sz="1800" spc="330">
                <a:latin typeface="Cambria Math"/>
                <a:cs typeface="Cambria Math"/>
              </a:rPr>
              <a:t> </a:t>
            </a:r>
            <a:r>
              <a:rPr dirty="0" sz="1200" spc="465">
                <a:latin typeface="Cambria Math"/>
                <a:cs typeface="Cambria Math"/>
              </a:rPr>
              <a:t> </a:t>
            </a:r>
            <a:r>
              <a:rPr dirty="0" baseline="29411" sz="1275" spc="562">
                <a:latin typeface="Cambria Math"/>
                <a:cs typeface="Cambria Math"/>
              </a:rPr>
              <a:t> </a:t>
            </a:r>
            <a:r>
              <a:rPr dirty="0" baseline="29411" sz="1275" spc="644">
                <a:latin typeface="Cambria Math"/>
                <a:cs typeface="Cambria Math"/>
              </a:rPr>
              <a:t> </a:t>
            </a:r>
            <a:r>
              <a:rPr dirty="0" baseline="29411" sz="1275" spc="525">
                <a:latin typeface="Cambria Math"/>
                <a:cs typeface="Cambria Math"/>
              </a:rPr>
              <a:t>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r>
              <a:rPr dirty="0" baseline="2314" sz="1800" spc="-1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750">
                <a:latin typeface="Cambria Math"/>
                <a:cs typeface="Cambria Math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+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Cambria Math"/>
                <a:cs typeface="Cambria Math"/>
              </a:rPr>
              <a:t>̅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r>
              <a:rPr dirty="0" baseline="2314" sz="1800" spc="-1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baseline="-16339" sz="1275" spc="525">
                <a:latin typeface="Cambria Math"/>
                <a:cs typeface="Cambria Math"/>
              </a:rPr>
              <a:t>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365">
                <a:latin typeface="Cambria Math"/>
                <a:cs typeface="Cambria Math"/>
              </a:rPr>
              <a:t> </a:t>
            </a:r>
            <a:r>
              <a:rPr dirty="0" baseline="-16339" sz="1275" spc="525">
                <a:latin typeface="Cambria Math"/>
                <a:cs typeface="Cambria Math"/>
              </a:rPr>
              <a:t> </a:t>
            </a:r>
            <a:r>
              <a:rPr dirty="0" baseline="2314" sz="1800" spc="33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r>
              <a:rPr dirty="0" baseline="2314" sz="1800" spc="9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10">
                <a:latin typeface="Cambria Math"/>
                <a:cs typeface="Cambria Math"/>
              </a:rPr>
              <a:t> </a:t>
            </a:r>
            <a:r>
              <a:rPr dirty="0" sz="1400" spc="944">
                <a:latin typeface="Cambria Math"/>
                <a:cs typeface="Cambria Math"/>
              </a:rPr>
              <a:t> </a:t>
            </a:r>
            <a:r>
              <a:rPr dirty="0" sz="1400" spc="93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10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indent="176530">
              <a:lnSpc>
                <a:spcPct val="100000"/>
              </a:lnSpc>
              <a:spcBef>
                <a:spcPts val="655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point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12345" sz="1350" i="1">
                <a:latin typeface="Times New Roman"/>
                <a:cs typeface="Times New Roman"/>
              </a:rPr>
              <a:t>0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ordinary point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eq.(</a:t>
            </a:r>
            <a:r>
              <a:rPr dirty="0" sz="1400" spc="5" i="1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coefficient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functions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(real) </a:t>
            </a:r>
            <a:r>
              <a:rPr dirty="0" sz="1400" spc="-5">
                <a:latin typeface="Times New Roman"/>
                <a:cs typeface="Times New Roman"/>
              </a:rPr>
              <a:t>analytic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neighborhood of</a:t>
            </a:r>
            <a:r>
              <a:rPr dirty="0" sz="1400" spc="-5">
                <a:latin typeface="Times New Roman"/>
                <a:cs typeface="Times New Roman"/>
              </a:rPr>
              <a:t> that </a:t>
            </a:r>
            <a:r>
              <a:rPr dirty="0" sz="1400">
                <a:latin typeface="Times New Roman"/>
                <a:cs typeface="Times New Roman"/>
              </a:rPr>
              <a:t>is, the  </a:t>
            </a:r>
            <a:r>
              <a:rPr dirty="0" sz="1400" spc="-5">
                <a:latin typeface="Times New Roman"/>
                <a:cs typeface="Times New Roman"/>
              </a:rPr>
              <a:t>Taylor series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baseline="-9920" sz="2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converges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function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neighborhood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baseline="-9920" sz="2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which  </a:t>
            </a:r>
            <a:r>
              <a:rPr dirty="0" sz="1400">
                <a:latin typeface="Times New Roman"/>
                <a:cs typeface="Times New Roman"/>
              </a:rPr>
              <a:t>means </a:t>
            </a:r>
            <a:r>
              <a:rPr dirty="0" sz="1400" spc="-5">
                <a:latin typeface="Times New Roman"/>
                <a:cs typeface="Times New Roman"/>
              </a:rPr>
              <a:t>that this D.E.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solved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power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series.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homogeneous D.E. that given in equation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(4),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95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2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 marR="5080">
              <a:lnSpc>
                <a:spcPts val="2460"/>
              </a:lnSpc>
              <a:spcBef>
                <a:spcPts val="200"/>
              </a:spcBef>
            </a:pP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said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have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regular singular point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not analytic </a:t>
            </a:r>
            <a:r>
              <a:rPr dirty="0" sz="1400">
                <a:latin typeface="Times New Roman"/>
                <a:cs typeface="Times New Roman"/>
              </a:rPr>
              <a:t>in a  </a:t>
            </a:r>
            <a:r>
              <a:rPr dirty="0" sz="1400" spc="-5">
                <a:latin typeface="Times New Roman"/>
                <a:cs typeface="Times New Roman"/>
              </a:rPr>
              <a:t>neighborhood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baseline="-9920" sz="2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but when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multiplied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12875" y="500951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29080" y="4258792"/>
            <a:ext cx="5304790" cy="4912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95"/>
              </a:spcBef>
            </a:pP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multiplied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15">
                <a:latin typeface="Times New Roman"/>
                <a:cs typeface="Times New Roman"/>
              </a:rPr>
              <a:t>(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then these functions will </a:t>
            </a:r>
            <a:r>
              <a:rPr dirty="0" sz="1400">
                <a:latin typeface="Times New Roman"/>
                <a:cs typeface="Times New Roman"/>
              </a:rPr>
              <a:t>be  </a:t>
            </a:r>
            <a:r>
              <a:rPr dirty="0" sz="1400" spc="-5">
                <a:latin typeface="Times New Roman"/>
                <a:cs typeface="Times New Roman"/>
              </a:rPr>
              <a:t>analytic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12345" sz="1350" spc="-15" i="1">
                <a:latin typeface="Times New Roman"/>
                <a:cs typeface="Times New Roman"/>
              </a:rPr>
              <a:t>0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point is called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regular singular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point.</a:t>
            </a:r>
            <a:endParaRPr sz="1400">
              <a:latin typeface="Times New Roman"/>
              <a:cs typeface="Times New Roman"/>
            </a:endParaRPr>
          </a:p>
          <a:p>
            <a:pPr algn="just" marL="283845" marR="6350" indent="185420">
              <a:lnSpc>
                <a:spcPct val="144300"/>
              </a:lnSpc>
              <a:spcBef>
                <a:spcPts val="25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[(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baseline="40123" sz="1350">
                <a:latin typeface="Times New Roman"/>
                <a:cs typeface="Times New Roman"/>
              </a:rPr>
              <a:t>2</a:t>
            </a:r>
            <a:r>
              <a:rPr dirty="0" baseline="3086" sz="1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]is not analytic </a:t>
            </a:r>
            <a:r>
              <a:rPr dirty="0" sz="1400" spc="-10">
                <a:latin typeface="Times New Roman"/>
                <a:cs typeface="Times New Roman"/>
              </a:rPr>
              <a:t>at 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12345" sz="1350" i="1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this point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said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irregular singular point,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cannot be  solved </a:t>
            </a:r>
            <a:r>
              <a:rPr dirty="0" sz="1400">
                <a:latin typeface="Times New Roman"/>
                <a:cs typeface="Times New Roman"/>
              </a:rPr>
              <a:t>by power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Show </a:t>
            </a:r>
            <a:r>
              <a:rPr dirty="0" sz="1400">
                <a:latin typeface="Times New Roman"/>
                <a:cs typeface="Times New Roman"/>
              </a:rPr>
              <a:t>if of the </a:t>
            </a:r>
            <a:r>
              <a:rPr dirty="0" sz="1400" spc="-5">
                <a:latin typeface="Times New Roman"/>
                <a:cs typeface="Times New Roman"/>
              </a:rPr>
              <a:t>following differential equations have ordinary, </a:t>
            </a:r>
            <a:r>
              <a:rPr dirty="0" sz="1400">
                <a:latin typeface="Times New Roman"/>
                <a:cs typeface="Times New Roman"/>
              </a:rPr>
              <a:t>regular  </a:t>
            </a:r>
            <a:r>
              <a:rPr dirty="0" sz="1400" spc="-5">
                <a:latin typeface="Times New Roman"/>
                <a:cs typeface="Times New Roman"/>
              </a:rPr>
              <a:t>singular and irregular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points.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1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5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1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5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>
                <a:latin typeface="Times New Roman"/>
                <a:cs typeface="Times New Roman"/>
              </a:rPr>
              <a:t> are </a:t>
            </a:r>
            <a:r>
              <a:rPr dirty="0" sz="1400" spc="-5">
                <a:latin typeface="Times New Roman"/>
                <a:cs typeface="Times New Roman"/>
              </a:rPr>
              <a:t>analytic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175">
                <a:latin typeface="Times New Roman"/>
                <a:cs typeface="Times New Roman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then these points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called ordinary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points.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95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The first function</a:t>
            </a:r>
            <a:r>
              <a:rPr dirty="0" baseline="19841" sz="2100" spc="50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 analytic</a:t>
            </a:r>
            <a:r>
              <a:rPr dirty="0" sz="1400" spc="-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L="519430">
              <a:lnSpc>
                <a:spcPct val="100000"/>
              </a:lnSpc>
              <a:spcBef>
                <a:spcPts val="69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55160" y="9150857"/>
            <a:ext cx="16700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67860" y="9187941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9047226"/>
            <a:ext cx="5304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3725" algn="l"/>
                <a:tab pos="957580" algn="l"/>
                <a:tab pos="1600835" algn="l"/>
                <a:tab pos="3073400" algn="l"/>
                <a:tab pos="4324350" algn="l"/>
                <a:tab pos="5073015" algn="l"/>
              </a:tabLst>
            </a:pPr>
            <a:r>
              <a:rPr dirty="0" sz="1400" spc="-2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hile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00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ult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ply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6409" y="9556191"/>
            <a:ext cx="16700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09109" y="9593274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9080" y="9452558"/>
            <a:ext cx="4302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 multiply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127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4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2775585" cy="8597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1730" y="347789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201267"/>
            <a:ext cx="5304790" cy="85813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0795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 first function still analytic but the second not analytic, therefore this  point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irregular singular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point.</a:t>
            </a:r>
            <a:endParaRPr sz="1400">
              <a:latin typeface="Times New Roman"/>
              <a:cs typeface="Times New Roman"/>
            </a:endParaRPr>
          </a:p>
          <a:p>
            <a:pPr marL="649605" indent="-228600">
              <a:lnSpc>
                <a:spcPct val="100000"/>
              </a:lnSpc>
              <a:spcBef>
                <a:spcPts val="760"/>
              </a:spcBef>
              <a:buFont typeface="Wingdings"/>
              <a:buChar char=""/>
              <a:tabLst>
                <a:tab pos="65024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Solving D.E. using Power</a:t>
            </a:r>
            <a:r>
              <a:rPr dirty="0" u="heavy" sz="14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Series</a:t>
            </a:r>
            <a:endParaRPr sz="1400">
              <a:latin typeface="Times New Roman"/>
              <a:cs typeface="Times New Roman"/>
            </a:endParaRPr>
          </a:p>
          <a:p>
            <a:pPr marL="12700" indent="220345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Times New Roman"/>
                <a:cs typeface="Times New Roman"/>
              </a:rPr>
              <a:t>The power series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find solutions to differential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436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equation </a:t>
            </a:r>
            <a:r>
              <a:rPr dirty="0" sz="1400">
                <a:latin typeface="Times New Roman"/>
                <a:cs typeface="Times New Roman"/>
              </a:rPr>
              <a:t>(4), </a:t>
            </a:r>
            <a:r>
              <a:rPr dirty="0" sz="1400" spc="-5">
                <a:latin typeface="Times New Roman"/>
                <a:cs typeface="Times New Roman"/>
              </a:rPr>
              <a:t>since many differential equations can’t </a:t>
            </a:r>
            <a:r>
              <a:rPr dirty="0" sz="1400">
                <a:latin typeface="Times New Roman"/>
                <a:cs typeface="Times New Roman"/>
              </a:rPr>
              <a:t>be  </a:t>
            </a:r>
            <a:r>
              <a:rPr dirty="0" sz="1400" spc="-5">
                <a:latin typeface="Times New Roman"/>
                <a:cs typeface="Times New Roman"/>
              </a:rPr>
              <a:t>solved explicitly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terms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finite combinations of simple familiar  functions.</a:t>
            </a:r>
            <a:endParaRPr sz="1400">
              <a:latin typeface="Times New Roman"/>
              <a:cs typeface="Times New Roman"/>
            </a:endParaRPr>
          </a:p>
          <a:p>
            <a:pPr marL="240665" marR="671830">
              <a:lnSpc>
                <a:spcPts val="2460"/>
              </a:lnSpc>
              <a:spcBef>
                <a:spcPts val="165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5</a:t>
            </a:r>
            <a:r>
              <a:rPr dirty="0" sz="1400" spc="-5">
                <a:latin typeface="Times New Roman"/>
                <a:cs typeface="Times New Roman"/>
              </a:rPr>
              <a:t>: the </a:t>
            </a:r>
            <a:r>
              <a:rPr dirty="0" sz="1400" spc="-10">
                <a:latin typeface="Times New Roman"/>
                <a:cs typeface="Times New Roman"/>
              </a:rPr>
              <a:t>steps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D.E. using power series are:  </a:t>
            </a:r>
            <a:r>
              <a:rPr dirty="0" sz="1400">
                <a:latin typeface="Times New Roman"/>
                <a:cs typeface="Times New Roman"/>
              </a:rPr>
              <a:t>1- Test </a:t>
            </a:r>
            <a:r>
              <a:rPr dirty="0" sz="1400" spc="-5">
                <a:latin typeface="Times New Roman"/>
                <a:cs typeface="Times New Roman"/>
              </a:rPr>
              <a:t>each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if they are </a:t>
            </a:r>
            <a:r>
              <a:rPr dirty="0" sz="1400" spc="-5">
                <a:latin typeface="Times New Roman"/>
                <a:cs typeface="Times New Roman"/>
              </a:rPr>
              <a:t>analytic or not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baseline="-12345" sz="1350" spc="-15" i="1">
                <a:latin typeface="Times New Roman"/>
                <a:cs typeface="Times New Roman"/>
              </a:rPr>
              <a:t>0</a:t>
            </a:r>
            <a:endParaRPr baseline="-12345" sz="1350">
              <a:latin typeface="Times New Roman"/>
              <a:cs typeface="Times New Roman"/>
            </a:endParaRPr>
          </a:p>
          <a:p>
            <a:pPr marL="469265" marR="6350" indent="-228600">
              <a:lnSpc>
                <a:spcPts val="2420"/>
              </a:lnSpc>
              <a:spcBef>
                <a:spcPts val="30"/>
              </a:spcBef>
              <a:buAutoNum type="arabicPlain" startAt="2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>
                <a:latin typeface="Times New Roman"/>
                <a:cs typeface="Times New Roman"/>
              </a:rPr>
              <a:t> are </a:t>
            </a:r>
            <a:r>
              <a:rPr dirty="0" sz="1400" spc="-5">
                <a:latin typeface="Times New Roman"/>
                <a:cs typeface="Times New Roman"/>
              </a:rPr>
              <a:t>analytic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baseline="-12345" sz="1350" i="1">
                <a:latin typeface="Times New Roman"/>
                <a:cs typeface="Times New Roman"/>
              </a:rPr>
              <a:t>0 </a:t>
            </a:r>
            <a:r>
              <a:rPr dirty="0" sz="1400" spc="-5">
                <a:latin typeface="Times New Roman"/>
                <a:cs typeface="Times New Roman"/>
              </a:rPr>
              <a:t>,express </a:t>
            </a:r>
            <a:r>
              <a:rPr dirty="0" sz="1400" i="1">
                <a:latin typeface="Times New Roman"/>
                <a:cs typeface="Times New Roman"/>
              </a:rPr>
              <a:t>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form </a:t>
            </a:r>
            <a:r>
              <a:rPr dirty="0" sz="1400">
                <a:latin typeface="Times New Roman"/>
                <a:cs typeface="Times New Roman"/>
              </a:rPr>
              <a:t>of power  </a:t>
            </a:r>
            <a:r>
              <a:rPr dirty="0" sz="1400" spc="-5">
                <a:latin typeface="Times New Roman"/>
                <a:cs typeface="Times New Roman"/>
              </a:rPr>
              <a:t>series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535"/>
              </a:spcBef>
              <a:buAutoNum type="arabicPlain" startAt="2"/>
              <a:tabLst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 the first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the second derivatives of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0"/>
              </a:spcBef>
              <a:buAutoNum type="arabicPlain" startAt="2"/>
              <a:tabLst>
                <a:tab pos="469900" algn="l"/>
              </a:tabLst>
            </a:pPr>
            <a:r>
              <a:rPr dirty="0" sz="1400" spc="-5">
                <a:latin typeface="Times New Roman"/>
                <a:cs typeface="Times New Roman"/>
              </a:rPr>
              <a:t>Substitutes the values </a:t>
            </a:r>
            <a:r>
              <a:rPr dirty="0" sz="1400">
                <a:latin typeface="Times New Roman"/>
                <a:cs typeface="Times New Roman"/>
              </a:rPr>
              <a:t>of (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and its derivatives in 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D.E.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45"/>
              </a:spcBef>
              <a:buAutoNum type="arabicPlain" startAt="2"/>
              <a:tabLst>
                <a:tab pos="469900" algn="l"/>
              </a:tabLst>
            </a:pPr>
            <a:r>
              <a:rPr dirty="0" sz="1400">
                <a:latin typeface="Times New Roman"/>
                <a:cs typeface="Times New Roman"/>
              </a:rPr>
              <a:t>Make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power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same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by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assuming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n</a:t>
            </a:r>
            <a:r>
              <a:rPr dirty="0" sz="1400" spc="5">
                <a:latin typeface="Times New Roman"/>
                <a:cs typeface="Times New Roman"/>
              </a:rPr>
              <a:t>)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equal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value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240665" marR="1310005" indent="228600">
              <a:lnSpc>
                <a:spcPts val="2450"/>
              </a:lnSpc>
              <a:spcBef>
                <a:spcPts val="170"/>
              </a:spcBef>
            </a:pP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so the value </a:t>
            </a:r>
            <a:r>
              <a:rPr dirty="0" sz="1400">
                <a:latin typeface="Times New Roman"/>
                <a:cs typeface="Times New Roman"/>
              </a:rPr>
              <a:t>of (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) be </a:t>
            </a:r>
            <a:r>
              <a:rPr dirty="0" sz="1400" spc="-5">
                <a:latin typeface="Times New Roman"/>
                <a:cs typeface="Times New Roman"/>
              </a:rPr>
              <a:t>equal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power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x</a:t>
            </a:r>
            <a:r>
              <a:rPr dirty="0" sz="1400" spc="5">
                <a:latin typeface="Times New Roman"/>
                <a:cs typeface="Times New Roman"/>
              </a:rPr>
              <a:t>)  </a:t>
            </a:r>
            <a:r>
              <a:rPr dirty="0" sz="1400">
                <a:latin typeface="Times New Roman"/>
                <a:cs typeface="Times New Roman"/>
              </a:rPr>
              <a:t>6- </a:t>
            </a:r>
            <a:r>
              <a:rPr dirty="0" sz="1400" spc="-5">
                <a:latin typeface="Times New Roman"/>
                <a:cs typeface="Times New Roman"/>
              </a:rPr>
              <a:t>Evaluating all coefficients in terms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 marL="12700" marR="17145" indent="227965">
              <a:lnSpc>
                <a:spcPts val="246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7- </a:t>
            </a:r>
            <a:r>
              <a:rPr dirty="0" sz="1400" spc="-5">
                <a:latin typeface="Times New Roman"/>
                <a:cs typeface="Times New Roman"/>
              </a:rPr>
              <a:t>Write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in the 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power series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>
                <a:latin typeface="Times New Roman"/>
                <a:cs typeface="Times New Roman"/>
              </a:rPr>
              <a:t>only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coefficients  </a:t>
            </a: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Use </a:t>
            </a:r>
            <a:r>
              <a:rPr dirty="0" sz="1400" spc="-5">
                <a:latin typeface="Times New Roman"/>
                <a:cs typeface="Times New Roman"/>
              </a:rPr>
              <a:t>power series to solve the equation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 marR="889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 spc="-5" i="1">
                <a:latin typeface="Times New Roman"/>
                <a:cs typeface="Times New Roman"/>
              </a:rPr>
              <a:t>b(x) </a:t>
            </a:r>
            <a:r>
              <a:rPr dirty="0" sz="1400">
                <a:latin typeface="Times New Roman"/>
                <a:cs typeface="Times New Roman"/>
              </a:rPr>
              <a:t>= 0 </a:t>
            </a:r>
            <a:r>
              <a:rPr dirty="0" sz="1400" spc="-5">
                <a:latin typeface="Times New Roman"/>
                <a:cs typeface="Times New Roman"/>
              </a:rPr>
              <a:t>&amp;</a:t>
            </a:r>
            <a:r>
              <a:rPr dirty="0" sz="1400" spc="-5" i="1">
                <a:latin typeface="Times New Roman"/>
                <a:cs typeface="Times New Roman"/>
              </a:rPr>
              <a:t>c(x) </a:t>
            </a:r>
            <a:r>
              <a:rPr dirty="0" sz="1400" spc="-5">
                <a:latin typeface="Times New Roman"/>
                <a:cs typeface="Times New Roman"/>
              </a:rPr>
              <a:t>=1then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two functions are analytic and the D.E. 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solved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power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series.</a:t>
            </a:r>
            <a:endParaRPr sz="1400">
              <a:latin typeface="Times New Roman"/>
              <a:cs typeface="Times New Roman"/>
            </a:endParaRPr>
          </a:p>
          <a:p>
            <a:pPr algn="ctr" marL="931544">
              <a:lnSpc>
                <a:spcPct val="100000"/>
              </a:lnSpc>
              <a:spcBef>
                <a:spcPts val="55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484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37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algn="ctr" marL="935355">
              <a:lnSpc>
                <a:spcPct val="100000"/>
              </a:lnSpc>
              <a:spcBef>
                <a:spcPts val="1510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L="611505">
              <a:lnSpc>
                <a:spcPct val="100000"/>
              </a:lnSpc>
              <a:spcBef>
                <a:spcPts val="52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49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09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57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algn="ctr" marL="615315">
              <a:lnSpc>
                <a:spcPct val="100000"/>
              </a:lnSpc>
              <a:spcBef>
                <a:spcPts val="1505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L="1014094">
              <a:lnSpc>
                <a:spcPct val="100000"/>
              </a:lnSpc>
              <a:spcBef>
                <a:spcPts val="51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484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algn="ctr" marL="1016000">
              <a:lnSpc>
                <a:spcPct val="100000"/>
              </a:lnSpc>
              <a:spcBef>
                <a:spcPts val="1510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4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3171825" cy="16122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400685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  <a:p>
            <a:pPr marL="489584">
              <a:lnSpc>
                <a:spcPct val="100000"/>
              </a:lnSpc>
              <a:spcBef>
                <a:spcPts val="325"/>
              </a:spcBef>
            </a:pPr>
            <a:r>
              <a:rPr dirty="0" sz="1400" spc="-5">
                <a:latin typeface="Times New Roman"/>
                <a:cs typeface="Times New Roman"/>
              </a:rPr>
              <a:t>This lead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554990">
              <a:lnSpc>
                <a:spcPct val="100000"/>
              </a:lnSpc>
              <a:tabLst>
                <a:tab pos="2247265" algn="l"/>
              </a:tabLst>
            </a:pPr>
            <a:r>
              <a:rPr dirty="0" sz="1000" spc="695">
                <a:latin typeface="Cambria Math"/>
                <a:cs typeface="Cambria Math"/>
              </a:rPr>
              <a:t> </a:t>
            </a:r>
            <a:r>
              <a:rPr dirty="0" sz="1000" spc="695">
                <a:latin typeface="Cambria Math"/>
                <a:cs typeface="Cambria Math"/>
              </a:rPr>
              <a:t>	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495934">
              <a:lnSpc>
                <a:spcPct val="100000"/>
              </a:lnSpc>
              <a:spcBef>
                <a:spcPts val="685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16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37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2023940"/>
            <a:ext cx="5305425" cy="144335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704339" algn="l"/>
              </a:tabLst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 marR="5080">
              <a:lnSpc>
                <a:spcPts val="2460"/>
              </a:lnSpc>
              <a:spcBef>
                <a:spcPts val="16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first </a:t>
            </a:r>
            <a:r>
              <a:rPr dirty="0" sz="1400">
                <a:latin typeface="Times New Roman"/>
                <a:cs typeface="Times New Roman"/>
              </a:rPr>
              <a:t>term let and </a:t>
            </a:r>
            <a:r>
              <a:rPr dirty="0" sz="1400" spc="-5">
                <a:latin typeface="Times New Roman"/>
                <a:cs typeface="Times New Roman"/>
              </a:rPr>
              <a:t>for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second </a:t>
            </a:r>
            <a:r>
              <a:rPr dirty="0" sz="1400">
                <a:latin typeface="Times New Roman"/>
                <a:cs typeface="Times New Roman"/>
              </a:rPr>
              <a:t>term let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→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400">
                <a:latin typeface="Times New Roman"/>
                <a:cs typeface="Times New Roman"/>
              </a:rPr>
              <a:t>[( )( )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</a:t>
            </a:r>
            <a:r>
              <a:rPr dirty="0" sz="1400">
                <a:latin typeface="Times New Roman"/>
                <a:cs typeface="Times New Roman"/>
              </a:rPr>
              <a:t> ,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45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 </a:t>
            </a:r>
            <a:r>
              <a:rPr dirty="0" baseline="27777" sz="1500" spc="-15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( )(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487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45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3610483"/>
            <a:ext cx="60388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baseline="10416" sz="2400" spc="509">
                <a:latin typeface="Cambria Math"/>
                <a:cs typeface="Cambria Math"/>
              </a:rPr>
              <a:t> </a:t>
            </a:r>
            <a:r>
              <a:rPr dirty="0" sz="1150" spc="39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  </a:t>
            </a:r>
            <a:r>
              <a:rPr dirty="0" baseline="10416" sz="2400" spc="1260">
                <a:latin typeface="Cambria Math"/>
                <a:cs typeface="Cambria Math"/>
              </a:rPr>
              <a:t> </a:t>
            </a:r>
            <a:endParaRPr baseline="10416" sz="2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92198" y="3505326"/>
            <a:ext cx="271145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295">
                <a:latin typeface="Cambria Math"/>
                <a:cs typeface="Cambria Math"/>
              </a:rPr>
              <a:t> </a:t>
            </a:r>
            <a:r>
              <a:rPr dirty="0" baseline="-14619" sz="1425" spc="487">
                <a:latin typeface="Cambria Math"/>
                <a:cs typeface="Cambria Math"/>
              </a:rPr>
              <a:t> </a:t>
            </a:r>
            <a:endParaRPr baseline="-14619" sz="1425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08733" y="3727830"/>
            <a:ext cx="847090" cy="2012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50" spc="220">
                <a:latin typeface="Cambria Math"/>
                <a:cs typeface="Cambria Math"/>
              </a:rPr>
              <a:t> </a:t>
            </a:r>
            <a:r>
              <a:rPr dirty="0" sz="1150" spc="38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 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380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15">
                <a:latin typeface="Cambria Math"/>
                <a:cs typeface="Cambria Math"/>
              </a:rPr>
              <a:t> </a:t>
            </a:r>
            <a:r>
              <a:rPr dirty="0" sz="1150" spc="22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21433" y="3727576"/>
            <a:ext cx="820419" cy="0"/>
          </a:xfrm>
          <a:custGeom>
            <a:avLst/>
            <a:gdLst/>
            <a:ahLst/>
            <a:cxnLst/>
            <a:rect l="l" t="t" r="r" b="b"/>
            <a:pathLst>
              <a:path w="820419" h="0">
                <a:moveTo>
                  <a:pt x="0" y="0"/>
                </a:moveTo>
                <a:lnTo>
                  <a:pt x="820216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717419" y="3593719"/>
            <a:ext cx="31216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this equation is called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recursion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3921988"/>
            <a:ext cx="5300345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known, this equation allows </a:t>
            </a:r>
            <a:r>
              <a:rPr dirty="0" sz="1400">
                <a:latin typeface="Times New Roman"/>
                <a:cs typeface="Times New Roman"/>
              </a:rPr>
              <a:t>us </a:t>
            </a:r>
            <a:r>
              <a:rPr dirty="0" sz="1400" spc="-5">
                <a:latin typeface="Times New Roman"/>
                <a:cs typeface="Times New Roman"/>
              </a:rPr>
              <a:t>to determine the remaining  coefficients recursively </a:t>
            </a:r>
            <a:r>
              <a:rPr dirty="0" sz="1400" spc="5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putting 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succession.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12366" y="480072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4712334"/>
            <a:ext cx="10718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63267" y="4536160"/>
            <a:ext cx="387985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75967" y="485305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12366" y="527011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9080" y="5181726"/>
            <a:ext cx="10718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63267" y="5005552"/>
            <a:ext cx="387985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75967" y="5322442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912366" y="573951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9080" y="5651118"/>
            <a:ext cx="10718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75967" y="5791834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674747" y="5651118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99842" y="5515482"/>
            <a:ext cx="109855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934085" algn="l"/>
              </a:tabLst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70326" y="5791834"/>
            <a:ext cx="889000" cy="0"/>
          </a:xfrm>
          <a:custGeom>
            <a:avLst/>
            <a:gdLst/>
            <a:ahLst/>
            <a:cxnLst/>
            <a:rect l="l" t="t" r="r" b="b"/>
            <a:pathLst>
              <a:path w="889000" h="0">
                <a:moveTo>
                  <a:pt x="0" y="0"/>
                </a:moveTo>
                <a:lnTo>
                  <a:pt x="8887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795140" y="5515482"/>
            <a:ext cx="39751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63267" y="5769990"/>
            <a:ext cx="1932939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606425" algn="l"/>
                <a:tab pos="176974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28821" y="5791834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 h="0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912366" y="620915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29080" y="6120764"/>
            <a:ext cx="10718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75967" y="626148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674747" y="6120764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870326" y="6261480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8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299842" y="5985128"/>
            <a:ext cx="162623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804545" algn="l"/>
                <a:tab pos="1243965" algn="l"/>
              </a:tabLst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63267" y="6239636"/>
            <a:ext cx="166814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606425" algn="l"/>
                <a:tab pos="150431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766692" y="6261480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912366" y="668007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9080" y="6591680"/>
            <a:ext cx="10718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275967" y="6732396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674747" y="6591680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99842" y="6456044"/>
            <a:ext cx="105918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762000" algn="l"/>
              </a:tabLst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70326" y="6732396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65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583051" y="6456044"/>
            <a:ext cx="53022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12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63267" y="6710553"/>
            <a:ext cx="1786889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606425" algn="l"/>
                <a:tab pos="162369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816984" y="6732396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 h="0">
                <a:moveTo>
                  <a:pt x="0" y="0"/>
                </a:moveTo>
                <a:lnTo>
                  <a:pt x="2910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872742" y="714946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29080" y="7061072"/>
            <a:ext cx="103187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237867" y="7201788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636647" y="7061072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60219" y="6925436"/>
            <a:ext cx="105918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762000" algn="l"/>
              </a:tabLst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830702" y="7201788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65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543427" y="6925436"/>
            <a:ext cx="52578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12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25167" y="7179944"/>
            <a:ext cx="1783714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605155" algn="l"/>
                <a:tab pos="162052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777360" y="7201788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 h="0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872742" y="761885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29080" y="7530465"/>
            <a:ext cx="103187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237867" y="767118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2636647" y="7530465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30702" y="7671180"/>
            <a:ext cx="676910" cy="0"/>
          </a:xfrm>
          <a:custGeom>
            <a:avLst/>
            <a:gdLst/>
            <a:ahLst/>
            <a:cxnLst/>
            <a:rect l="l" t="t" r="r" b="b"/>
            <a:pathLst>
              <a:path w="676910" h="0">
                <a:moveTo>
                  <a:pt x="0" y="0"/>
                </a:moveTo>
                <a:lnTo>
                  <a:pt x="67665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2260219" y="7394828"/>
            <a:ext cx="168084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762000" algn="l"/>
                <a:tab pos="1295400" algn="l"/>
              </a:tabLst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112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225167" y="7649336"/>
            <a:ext cx="171958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605155" algn="l"/>
                <a:tab pos="155638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777360" y="7671180"/>
            <a:ext cx="158750" cy="0"/>
          </a:xfrm>
          <a:custGeom>
            <a:avLst/>
            <a:gdLst/>
            <a:ahLst/>
            <a:cxnLst/>
            <a:rect l="l" t="t" r="r" b="b"/>
            <a:pathLst>
              <a:path w="158750" h="0">
                <a:moveTo>
                  <a:pt x="0" y="0"/>
                </a:moveTo>
                <a:lnTo>
                  <a:pt x="1584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129080" y="7946516"/>
            <a:ext cx="2508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even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coefficients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75328" y="7893177"/>
            <a:ext cx="14732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688460" y="8088248"/>
            <a:ext cx="3257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701160" y="8087232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1129080" y="8361426"/>
            <a:ext cx="2650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odd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coefficients 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25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999357" y="8308085"/>
            <a:ext cx="14732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830192" y="8503157"/>
            <a:ext cx="4914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842892" y="8502141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34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1129080" y="8756141"/>
            <a:ext cx="319151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4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2775585" cy="8597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6961" y="145973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90014" y="1512061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88158" y="1512061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877314" y="1318005"/>
            <a:ext cx="89661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10209" algn="l"/>
                <a:tab pos="808355" algn="l"/>
              </a:tabLst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	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	</a:t>
            </a: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58085" y="1295145"/>
            <a:ext cx="882650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10209" algn="l"/>
                <a:tab pos="808355" algn="l"/>
              </a:tabLst>
            </a:pP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	</a:t>
            </a: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	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95601" y="1513077"/>
            <a:ext cx="9321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10209" algn="l"/>
                <a:tab pos="808355" algn="l"/>
              </a:tabLst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85923" y="1512061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1372869"/>
            <a:ext cx="26758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8055" algn="l"/>
                <a:tab pos="1344930" algn="l"/>
                <a:tab pos="1742439" algn="l"/>
              </a:tabLst>
            </a:pPr>
            <a:r>
              <a:rPr dirty="0" sz="1400">
                <a:latin typeface="Times New Roman"/>
                <a:cs typeface="Times New Roman"/>
              </a:rPr>
              <a:t>=			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79901" y="1357629"/>
            <a:ext cx="1079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81069" y="1318005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61840" y="1295145"/>
            <a:ext cx="158750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9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39921" y="1513077"/>
            <a:ext cx="3257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baseline="2777" sz="1500" spc="307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52621" y="1512061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005196" y="145973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11546" y="1318005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92317" y="1295145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524246" y="1512061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909309" y="1318005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90082" y="1295145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29834" y="1513077"/>
            <a:ext cx="53276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10209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922009" y="1512061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278248" y="1372869"/>
            <a:ext cx="19761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31290" algn="l"/>
                <a:tab pos="1829435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81404" y="196621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68704" y="1827021"/>
            <a:ext cx="12147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7222" sz="1500" spc="615">
                <a:latin typeface="Cambria Math"/>
                <a:cs typeface="Cambria Math"/>
              </a:rPr>
              <a:t> </a:t>
            </a:r>
            <a:r>
              <a:rPr dirty="0" baseline="83333" sz="1200" spc="450">
                <a:latin typeface="Cambria Math"/>
                <a:cs typeface="Cambria Math"/>
              </a:rPr>
              <a:t> </a:t>
            </a:r>
            <a:r>
              <a:rPr dirty="0" baseline="83333" sz="1200">
                <a:latin typeface="Cambria Math"/>
                <a:cs typeface="Cambria Math"/>
              </a:rPr>
              <a:t> </a:t>
            </a:r>
            <a:r>
              <a:rPr dirty="0" baseline="83333" sz="12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30555" sz="1500" spc="637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90342" y="1724913"/>
            <a:ext cx="37592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6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86992" y="1967229"/>
            <a:ext cx="17386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5920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59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446654" y="1966213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 h="0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939923" y="1827021"/>
            <a:ext cx="4667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9080" y="2112618"/>
            <a:ext cx="5304790" cy="18821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5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obvious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above series is the same </a:t>
            </a:r>
            <a:r>
              <a:rPr dirty="0" sz="1400" spc="2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therefore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function (</a:t>
            </a:r>
            <a:r>
              <a:rPr dirty="0" sz="1400" spc="-5" i="1">
                <a:latin typeface="Times New Roman"/>
                <a:cs typeface="Times New Roman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) can be written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  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 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Use Taylor series to find the series solution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 </a:t>
            </a:r>
            <a:r>
              <a:rPr dirty="0" sz="1400">
                <a:latin typeface="Times New Roman"/>
                <a:cs typeface="Times New Roman"/>
              </a:rPr>
              <a:t>= , if </a:t>
            </a: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82951" y="3975328"/>
            <a:ext cx="1120140" cy="97345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85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3970">
              <a:lnSpc>
                <a:spcPct val="100000"/>
              </a:lnSpc>
              <a:spcBef>
                <a:spcPts val="75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  <a:tabLst>
                <a:tab pos="289560" algn="l"/>
              </a:tabLst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	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9080" y="3975328"/>
            <a:ext cx="1278890" cy="128270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52069">
              <a:lnSpc>
                <a:spcPct val="100000"/>
              </a:lnSpc>
              <a:spcBef>
                <a:spcPts val="755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baseline="7936" sz="2100">
                <a:latin typeface="Cambria Math"/>
                <a:cs typeface="Cambria Math"/>
              </a:rPr>
              <a:t>̿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400" spc="-5">
                <a:latin typeface="Times New Roman"/>
                <a:cs typeface="Times New Roman"/>
              </a:rPr>
              <a:t>And so </a:t>
            </a:r>
            <a:r>
              <a:rPr dirty="0" sz="1400">
                <a:latin typeface="Times New Roman"/>
                <a:cs typeface="Times New Roman"/>
              </a:rPr>
              <a:t>on to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14167" y="5541898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852036" y="5541898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129080" y="5401182"/>
            <a:ext cx="34283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̿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7936" sz="2100">
                <a:latin typeface="Cambria Math"/>
                <a:cs typeface="Cambria Math"/>
              </a:rPr>
              <a:t>̿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baseline="47619" sz="21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29080" y="5493831"/>
            <a:ext cx="2863850" cy="509905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tabLst>
                <a:tab pos="73723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67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29080" y="5976594"/>
            <a:ext cx="5304155" cy="3659504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Solve </a:t>
            </a:r>
            <a:r>
              <a:rPr dirty="0" sz="1400" spc="-5">
                <a:latin typeface="Times New Roman"/>
                <a:cs typeface="Times New Roman"/>
              </a:rPr>
              <a:t>the following second order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D.E.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 ̅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around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spcBef>
                <a:spcPts val="765"/>
              </a:spcBef>
            </a:pPr>
            <a:r>
              <a:rPr dirty="0" sz="1400">
                <a:latin typeface="Times New Roman"/>
                <a:cs typeface="Times New Roman"/>
              </a:rPr>
              <a:t>Since </a:t>
            </a:r>
            <a:r>
              <a:rPr dirty="0" sz="1400" i="1">
                <a:latin typeface="Times New Roman"/>
                <a:cs typeface="Times New Roman"/>
              </a:rPr>
              <a:t>b(x)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&amp;</a:t>
            </a:r>
            <a:r>
              <a:rPr dirty="0" sz="1400" spc="-5" i="1">
                <a:latin typeface="Times New Roman"/>
                <a:cs typeface="Times New Roman"/>
              </a:rPr>
              <a:t>c(x) </a:t>
            </a:r>
            <a:r>
              <a:rPr dirty="0" sz="1400">
                <a:latin typeface="Times New Roman"/>
                <a:cs typeface="Times New Roman"/>
              </a:rPr>
              <a:t>=1 </a:t>
            </a:r>
            <a:r>
              <a:rPr dirty="0" sz="1400" spc="-5">
                <a:latin typeface="Times New Roman"/>
                <a:cs typeface="Times New Roman"/>
              </a:rPr>
              <a:t>then the two functions are analytic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 the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D.E.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solved by </a:t>
            </a:r>
            <a:r>
              <a:rPr dirty="0" sz="1400">
                <a:latin typeface="Times New Roman"/>
                <a:cs typeface="Times New Roman"/>
              </a:rPr>
              <a:t>power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series.</a:t>
            </a:r>
            <a:endParaRPr sz="1400">
              <a:latin typeface="Times New Roman"/>
              <a:cs typeface="Times New Roman"/>
            </a:endParaRPr>
          </a:p>
          <a:p>
            <a:pPr algn="ctr" marR="4276090">
              <a:lnSpc>
                <a:spcPct val="100000"/>
              </a:lnSpc>
              <a:spcBef>
                <a:spcPts val="560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37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algn="ctr" marR="4274185">
              <a:lnSpc>
                <a:spcPct val="100000"/>
              </a:lnSpc>
              <a:spcBef>
                <a:spcPts val="1510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4276090">
              <a:lnSpc>
                <a:spcPct val="100000"/>
              </a:lnSpc>
              <a:spcBef>
                <a:spcPts val="509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algn="ctr" marR="4274185">
              <a:lnSpc>
                <a:spcPct val="100000"/>
              </a:lnSpc>
              <a:spcBef>
                <a:spcPts val="1510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4276090">
              <a:lnSpc>
                <a:spcPct val="100000"/>
              </a:lnSpc>
              <a:spcBef>
                <a:spcPts val="509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37">
                <a:latin typeface="Cambria Math"/>
                <a:cs typeface="Cambria Math"/>
              </a:rPr>
              <a:t> </a:t>
            </a:r>
            <a:r>
              <a:rPr dirty="0" baseline="30555" sz="1500" spc="757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algn="ctr" marR="4274185">
              <a:lnSpc>
                <a:spcPct val="100000"/>
              </a:lnSpc>
              <a:spcBef>
                <a:spcPts val="150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4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2775585" cy="8597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3276" y="1235709"/>
            <a:ext cx="2692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>
                <a:latin typeface="Cambria Math"/>
                <a:cs typeface="Cambria Math"/>
              </a:rPr>
              <a:t>∑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9717" y="1394205"/>
            <a:ext cx="33591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870710" algn="l"/>
                <a:tab pos="3096260" algn="l"/>
              </a:tabLst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0133" y="1302765"/>
            <a:ext cx="38455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68805" algn="l"/>
                <a:tab pos="3096260" algn="l"/>
              </a:tabLst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652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21825" sz="2100">
                <a:latin typeface="Cambria Math"/>
                <a:cs typeface="Cambria Math"/>
              </a:rPr>
              <a:t>	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30555" sz="1500" spc="104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	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29714" y="3172713"/>
            <a:ext cx="567055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55">
                <a:latin typeface="Cambria Math"/>
                <a:cs typeface="Cambria Math"/>
              </a:rPr>
              <a:t> </a:t>
            </a: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sz="1300" spc="660">
                <a:latin typeface="Cambria Math"/>
                <a:cs typeface="Cambria Math"/>
              </a:rPr>
              <a:t> </a:t>
            </a: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74773" y="3418585"/>
            <a:ext cx="876935" cy="0"/>
          </a:xfrm>
          <a:custGeom>
            <a:avLst/>
            <a:gdLst/>
            <a:ahLst/>
            <a:cxnLst/>
            <a:rect l="l" t="t" r="r" b="b"/>
            <a:pathLst>
              <a:path w="876935" h="0">
                <a:moveTo>
                  <a:pt x="0" y="0"/>
                </a:moveTo>
                <a:lnTo>
                  <a:pt x="876604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29080" y="1515210"/>
            <a:ext cx="4290695" cy="214185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first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 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second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 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third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 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[( (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45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0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45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Arial"/>
                <a:cs typeface="Arial"/>
              </a:rPr>
              <a:t>→ </a:t>
            </a:r>
            <a:r>
              <a:rPr dirty="0" sz="1400">
                <a:latin typeface="Times New Roman"/>
                <a:cs typeface="Times New Roman"/>
              </a:rPr>
              <a:t>( + 1)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35714" sz="2100">
                <a:latin typeface="Arial"/>
                <a:cs typeface="Arial"/>
              </a:rPr>
              <a:t>→</a:t>
            </a:r>
            <a:r>
              <a:rPr dirty="0" baseline="23809" sz="2100" spc="135">
                <a:latin typeface="Arial"/>
                <a:cs typeface="Arial"/>
              </a:rPr>
              <a:t> </a:t>
            </a:r>
            <a:r>
              <a:rPr dirty="0" baseline="35714" sz="2100">
                <a:latin typeface="Times New Roman"/>
                <a:cs typeface="Times New Roman"/>
              </a:rPr>
              <a:t>=</a:t>
            </a:r>
            <a:r>
              <a:rPr dirty="0" baseline="35714" sz="2100" spc="-7">
                <a:latin typeface="Times New Roman"/>
                <a:cs typeface="Times New Roman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440">
                <a:latin typeface="Cambria Math"/>
                <a:cs typeface="Cambria Math"/>
              </a:rPr>
              <a:t> </a:t>
            </a:r>
            <a:r>
              <a:rPr dirty="0" sz="1300" spc="660">
                <a:latin typeface="Cambria Math"/>
                <a:cs typeface="Cambria Math"/>
              </a:rPr>
              <a:t> </a:t>
            </a:r>
            <a:r>
              <a:rPr dirty="0" sz="1300" spc="455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325">
                <a:latin typeface="Cambria Math"/>
                <a:cs typeface="Cambria Math"/>
              </a:rPr>
              <a:t> </a:t>
            </a:r>
            <a:r>
              <a:rPr dirty="0" sz="1300" spc="660">
                <a:latin typeface="Cambria Math"/>
                <a:cs typeface="Cambria Math"/>
              </a:rPr>
              <a:t> </a:t>
            </a:r>
            <a:r>
              <a:rPr dirty="0" sz="1300" spc="46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125">
                <a:latin typeface="Cambria Math"/>
                <a:cs typeface="Cambria Math"/>
              </a:rPr>
              <a:t> </a:t>
            </a:r>
            <a:r>
              <a:rPr dirty="0" baseline="27777" sz="2700" spc="569">
                <a:latin typeface="Cambria Math"/>
                <a:cs typeface="Cambria Math"/>
              </a:rPr>
              <a:t> </a:t>
            </a:r>
            <a:r>
              <a:rPr dirty="0" baseline="23504" sz="1950" spc="592">
                <a:latin typeface="Cambria Math"/>
                <a:cs typeface="Cambria Math"/>
              </a:rPr>
              <a:t> </a:t>
            </a:r>
            <a:endParaRPr baseline="23504" sz="19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90089" y="387718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55214" y="3929506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342514" y="3735450"/>
            <a:ext cx="88836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08660" algn="l"/>
              </a:tabLst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80130" y="3930523"/>
            <a:ext cx="1365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51682" y="3929506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29080" y="3738498"/>
            <a:ext cx="2265045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448435" algn="l"/>
                <a:tab pos="1703070" algn="l"/>
                <a:tab pos="2146300" algn="l"/>
              </a:tabLst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800" spc="430">
                <a:latin typeface="Cambria Math"/>
                <a:cs typeface="Cambria Math"/>
              </a:rPr>
              <a:t> </a:t>
            </a:r>
            <a:r>
              <a:rPr dirty="0" sz="1800">
                <a:latin typeface="Cambria Math"/>
                <a:cs typeface="Cambria Math"/>
              </a:rPr>
              <a:t>	</a:t>
            </a:r>
            <a:r>
              <a:rPr dirty="0" sz="1800" spc="944">
                <a:latin typeface="Cambria Math"/>
                <a:cs typeface="Cambria Math"/>
              </a:rPr>
              <a:t> </a:t>
            </a:r>
            <a:r>
              <a:rPr dirty="0" sz="1800">
                <a:latin typeface="Cambria Math"/>
                <a:cs typeface="Cambria Math"/>
              </a:rPr>
              <a:t>	</a:t>
            </a:r>
            <a:r>
              <a:rPr dirty="0" sz="1800" spc="430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70175" y="3848226"/>
            <a:ext cx="814705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10565" algn="l"/>
              </a:tabLst>
            </a:pP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	</a:t>
            </a: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93314" y="4333366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06547" y="433336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657982" y="4192650"/>
            <a:ext cx="83502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 </a:t>
            </a:r>
            <a:r>
              <a:rPr dirty="0" baseline="47222" sz="1500" spc="-12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93314" y="4738750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785998" y="468642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93847" y="4275860"/>
            <a:ext cx="194945" cy="446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</a:pP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38042" y="4739766"/>
            <a:ext cx="1365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09595" y="4738750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57982" y="4547742"/>
            <a:ext cx="793750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9875" algn="l"/>
                <a:tab pos="675005" algn="l"/>
              </a:tabLst>
            </a:pP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	</a:t>
            </a:r>
            <a:r>
              <a:rPr dirty="0" sz="1800" spc="430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26078" y="4657470"/>
            <a:ext cx="11683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4192650"/>
            <a:ext cx="1189355" cy="105473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597535" algn="l"/>
              </a:tabLst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  <a:tabLst>
                <a:tab pos="597535" algn="l"/>
              </a:tabLst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42514" y="3873525"/>
            <a:ext cx="272415" cy="1453515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algn="ctr" marR="46990">
              <a:lnSpc>
                <a:spcPct val="100000"/>
              </a:lnSpc>
              <a:spcBef>
                <a:spcPts val="54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L="8890">
              <a:lnSpc>
                <a:spcPct val="100000"/>
              </a:lnSpc>
              <a:spcBef>
                <a:spcPts val="44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38100">
              <a:lnSpc>
                <a:spcPct val="100000"/>
              </a:lnSpc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L="8890">
              <a:lnSpc>
                <a:spcPct val="100000"/>
              </a:lnSpc>
              <a:spcBef>
                <a:spcPts val="65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38100">
              <a:lnSpc>
                <a:spcPct val="100000"/>
              </a:lnSpc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59055">
              <a:lnSpc>
                <a:spcPct val="100000"/>
              </a:lnSpc>
              <a:spcBef>
                <a:spcPts val="6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R="3175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55214" y="5148706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746375" y="509638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61842" y="495465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58795" y="5149722"/>
            <a:ext cx="1352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071495" y="514870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2619882" y="4957698"/>
            <a:ext cx="708660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8605" algn="l"/>
                <a:tab pos="589915" algn="l"/>
              </a:tabLst>
            </a:pP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	</a:t>
            </a:r>
            <a:r>
              <a:rPr dirty="0" sz="1800" spc="430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02634" y="5067426"/>
            <a:ext cx="11683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29080" y="5263108"/>
            <a:ext cx="2559050" cy="65659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 spc="-5">
                <a:latin typeface="Times New Roman"/>
                <a:cs typeface="Times New Roman"/>
              </a:rPr>
              <a:t>And so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060701" y="618832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635630" y="618832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313809" y="618832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129080" y="5998844"/>
            <a:ext cx="3755390" cy="29972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112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baseline="21825" sz="2100" spc="9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048001" y="6189345"/>
            <a:ext cx="28816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87375" algn="l"/>
                <a:tab pos="2265680" algn="l"/>
                <a:tab pos="2759075" algn="l"/>
              </a:tabLst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798440" y="6188328"/>
            <a:ext cx="129539" cy="0"/>
          </a:xfrm>
          <a:custGeom>
            <a:avLst/>
            <a:gdLst/>
            <a:ahLst/>
            <a:cxnLst/>
            <a:rect l="l" t="t" r="r" b="b"/>
            <a:pathLst>
              <a:path w="129539" h="0">
                <a:moveTo>
                  <a:pt x="0" y="0"/>
                </a:moveTo>
                <a:lnTo>
                  <a:pt x="1295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983860" y="6047612"/>
            <a:ext cx="67945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29080" y="6308826"/>
            <a:ext cx="3027045" cy="304863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Solve </a:t>
            </a:r>
            <a:r>
              <a:rPr dirty="0" sz="1400" spc="-5">
                <a:latin typeface="Times New Roman"/>
                <a:cs typeface="Times New Roman"/>
              </a:rPr>
              <a:t>the following D.E. using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series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1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algn="ctr" marR="1998345">
              <a:lnSpc>
                <a:spcPct val="100000"/>
              </a:lnSpc>
              <a:spcBef>
                <a:spcPts val="55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1922145">
              <a:lnSpc>
                <a:spcPct val="100000"/>
              </a:lnSpc>
              <a:spcBef>
                <a:spcPts val="484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37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algn="ctr" marR="1996439">
              <a:lnSpc>
                <a:spcPct val="100000"/>
              </a:lnSpc>
              <a:spcBef>
                <a:spcPts val="1510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1998345">
              <a:lnSpc>
                <a:spcPct val="100000"/>
              </a:lnSpc>
              <a:spcBef>
                <a:spcPts val="509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42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algn="ctr" marR="1996439">
              <a:lnSpc>
                <a:spcPct val="100000"/>
              </a:lnSpc>
              <a:spcBef>
                <a:spcPts val="1510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1998345">
              <a:lnSpc>
                <a:spcPct val="100000"/>
              </a:lnSpc>
              <a:spcBef>
                <a:spcPts val="52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37">
                <a:latin typeface="Cambria Math"/>
                <a:cs typeface="Cambria Math"/>
              </a:rPr>
              <a:t> </a:t>
            </a:r>
            <a:r>
              <a:rPr dirty="0" baseline="30555" sz="1500" spc="757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algn="ctr" marR="1996439">
              <a:lnSpc>
                <a:spcPct val="100000"/>
              </a:lnSpc>
              <a:spcBef>
                <a:spcPts val="150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4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2775585" cy="1030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5080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  <a:p>
            <a:pPr marL="594995">
              <a:lnSpc>
                <a:spcPct val="100000"/>
              </a:lnSpc>
              <a:spcBef>
                <a:spcPts val="1150"/>
              </a:spcBef>
              <a:tabLst>
                <a:tab pos="2475865" algn="l"/>
              </a:tabLst>
            </a:pPr>
            <a:r>
              <a:rPr dirty="0" sz="1000" spc="695">
                <a:latin typeface="Cambria Math"/>
                <a:cs typeface="Cambria Math"/>
              </a:rPr>
              <a:t> </a:t>
            </a:r>
            <a:r>
              <a:rPr dirty="0" sz="1000" spc="695">
                <a:latin typeface="Cambria Math"/>
                <a:cs typeface="Cambria Math"/>
              </a:rPr>
              <a:t>	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4157" y="1272285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8704" y="1394128"/>
            <a:ext cx="4299585" cy="54800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825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865">
                <a:latin typeface="Cambria Math"/>
                <a:cs typeface="Cambria Math"/>
              </a:rPr>
              <a:t> ∑</a:t>
            </a:r>
            <a:r>
              <a:rPr dirty="0" sz="1400" spc="125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57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1893570" algn="l"/>
                <a:tab pos="3082290" algn="l"/>
              </a:tabLst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35810" y="3529710"/>
            <a:ext cx="12065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59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74773" y="3775582"/>
            <a:ext cx="445770" cy="0"/>
          </a:xfrm>
          <a:custGeom>
            <a:avLst/>
            <a:gdLst/>
            <a:ahLst/>
            <a:cxnLst/>
            <a:rect l="l" t="t" r="r" b="b"/>
            <a:pathLst>
              <a:path w="445769" h="0">
                <a:moveTo>
                  <a:pt x="0" y="0"/>
                </a:moveTo>
                <a:lnTo>
                  <a:pt x="445312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488563" y="3567810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98926" y="3775582"/>
            <a:ext cx="876935" cy="0"/>
          </a:xfrm>
          <a:custGeom>
            <a:avLst/>
            <a:gdLst/>
            <a:ahLst/>
            <a:cxnLst/>
            <a:rect l="l" t="t" r="r" b="b"/>
            <a:pathLst>
              <a:path w="876935" h="0">
                <a:moveTo>
                  <a:pt x="0" y="0"/>
                </a:moveTo>
                <a:lnTo>
                  <a:pt x="876604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1884018"/>
            <a:ext cx="4290695" cy="213042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first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 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second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term 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third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 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[( (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487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09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45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r>
              <a:rPr dirty="0" baseline="-11904" sz="2100">
                <a:latin typeface="Arial"/>
                <a:cs typeface="Arial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35714" sz="2100">
                <a:latin typeface="Arial"/>
                <a:cs typeface="Arial"/>
              </a:rPr>
              <a:t>→</a:t>
            </a:r>
            <a:r>
              <a:rPr dirty="0" baseline="23809" sz="2100" spc="135">
                <a:latin typeface="Arial"/>
                <a:cs typeface="Arial"/>
              </a:rPr>
              <a:t> </a:t>
            </a:r>
            <a:r>
              <a:rPr dirty="0" baseline="35714" sz="2100">
                <a:latin typeface="Times New Roman"/>
                <a:cs typeface="Times New Roman"/>
              </a:rPr>
              <a:t>=</a:t>
            </a:r>
            <a:r>
              <a:rPr dirty="0" baseline="35714" sz="2100" spc="-7">
                <a:latin typeface="Times New Roman"/>
                <a:cs typeface="Times New Roman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440">
                <a:latin typeface="Cambria Math"/>
                <a:cs typeface="Cambria Math"/>
              </a:rPr>
              <a:t> </a:t>
            </a:r>
            <a:r>
              <a:rPr dirty="0" sz="1300" spc="660">
                <a:latin typeface="Cambria Math"/>
                <a:cs typeface="Cambria Math"/>
              </a:rPr>
              <a:t> </a:t>
            </a:r>
            <a:r>
              <a:rPr dirty="0" sz="1300" spc="455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baseline="2136" sz="1950">
                <a:latin typeface="Cambria Math"/>
                <a:cs typeface="Cambria Math"/>
              </a:rPr>
              <a:t> </a:t>
            </a:r>
            <a:r>
              <a:rPr dirty="0" baseline="2136" sz="1950" spc="187">
                <a:latin typeface="Cambria Math"/>
                <a:cs typeface="Cambria Math"/>
              </a:rPr>
              <a:t> </a:t>
            </a:r>
            <a:r>
              <a:rPr dirty="0" baseline="27777" sz="2700" spc="569">
                <a:latin typeface="Cambria Math"/>
                <a:cs typeface="Cambria Math"/>
              </a:rPr>
              <a:t> </a:t>
            </a:r>
            <a:r>
              <a:rPr dirty="0" baseline="23504" sz="1950" spc="675">
                <a:latin typeface="Cambria Math"/>
                <a:cs typeface="Cambria Math"/>
              </a:rPr>
              <a:t> </a:t>
            </a:r>
            <a:r>
              <a:rPr dirty="0" baseline="23504" sz="1950" spc="989">
                <a:latin typeface="Cambria Math"/>
                <a:cs typeface="Cambria Math"/>
              </a:rPr>
              <a:t> </a:t>
            </a:r>
            <a:r>
              <a:rPr dirty="0" baseline="23504" sz="1950" spc="690">
                <a:latin typeface="Cambria Math"/>
                <a:cs typeface="Cambria Math"/>
              </a:rPr>
              <a:t> </a:t>
            </a:r>
            <a:r>
              <a:rPr dirty="0" baseline="23504" sz="1950">
                <a:latin typeface="Cambria Math"/>
                <a:cs typeface="Cambria Math"/>
              </a:rPr>
              <a:t> </a:t>
            </a:r>
            <a:r>
              <a:rPr dirty="0" baseline="23504" sz="1950" spc="-150">
                <a:latin typeface="Cambria Math"/>
                <a:cs typeface="Cambria Math"/>
              </a:rPr>
              <a:t> </a:t>
            </a:r>
            <a:r>
              <a:rPr dirty="0" baseline="27777" sz="2700" spc="1417">
                <a:latin typeface="Cambria Math"/>
                <a:cs typeface="Cambria Math"/>
              </a:rPr>
              <a:t> </a:t>
            </a:r>
            <a:r>
              <a:rPr dirty="0" baseline="27777" sz="2700" spc="-7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440">
                <a:latin typeface="Cambria Math"/>
                <a:cs typeface="Cambria Math"/>
              </a:rPr>
              <a:t> </a:t>
            </a:r>
            <a:r>
              <a:rPr dirty="0" sz="1300" spc="660">
                <a:latin typeface="Cambria Math"/>
                <a:cs typeface="Cambria Math"/>
              </a:rPr>
              <a:t> </a:t>
            </a:r>
            <a:r>
              <a:rPr dirty="0" sz="1300" spc="450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325">
                <a:latin typeface="Cambria Math"/>
                <a:cs typeface="Cambria Math"/>
              </a:rPr>
              <a:t> </a:t>
            </a:r>
            <a:r>
              <a:rPr dirty="0" sz="1300" spc="660">
                <a:latin typeface="Cambria Math"/>
                <a:cs typeface="Cambria Math"/>
              </a:rPr>
              <a:t> </a:t>
            </a:r>
            <a:r>
              <a:rPr dirty="0" sz="1300" spc="46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25">
                <a:latin typeface="Cambria Math"/>
                <a:cs typeface="Cambria Math"/>
              </a:rPr>
              <a:t> </a:t>
            </a:r>
            <a:r>
              <a:rPr dirty="0" baseline="35714" sz="2100" spc="502">
                <a:latin typeface="Cambria Math"/>
                <a:cs typeface="Cambria Math"/>
              </a:rPr>
              <a:t> </a:t>
            </a:r>
            <a:r>
              <a:rPr dirty="0" baseline="30555" sz="1500" spc="382">
                <a:latin typeface="Cambria Math"/>
                <a:cs typeface="Cambria Math"/>
              </a:rPr>
              <a:t> </a:t>
            </a:r>
            <a:r>
              <a:rPr dirty="0" baseline="30555" sz="1500" spc="772">
                <a:latin typeface="Cambria Math"/>
                <a:cs typeface="Cambria Math"/>
              </a:rPr>
              <a:t> </a:t>
            </a:r>
            <a:r>
              <a:rPr dirty="0" baseline="30555" sz="1500" spc="494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4104258"/>
            <a:ext cx="21774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64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found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4835778"/>
            <a:ext cx="8909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90089" y="492417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55214" y="4976494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 h="0">
                <a:moveTo>
                  <a:pt x="0" y="0"/>
                </a:moveTo>
                <a:lnTo>
                  <a:pt x="2697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121154" y="4649850"/>
            <a:ext cx="652145" cy="299720"/>
          </a:xfrm>
          <a:prstGeom prst="rect">
            <a:avLst/>
          </a:prstGeom>
        </p:spPr>
        <p:txBody>
          <a:bodyPr wrap="square" lIns="0" tIns="241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12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-32407" sz="2700" spc="644">
                <a:latin typeface="Cambria Math"/>
                <a:cs typeface="Cambria Math"/>
              </a:rPr>
              <a:t> </a:t>
            </a:r>
            <a:endParaRPr baseline="-32407" sz="27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47898" y="4895214"/>
            <a:ext cx="11683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29714" y="543013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9080" y="5341746"/>
            <a:ext cx="11893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97535" algn="l"/>
              </a:tabLst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7858" y="4917160"/>
            <a:ext cx="188595" cy="52832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76200">
              <a:lnSpc>
                <a:spcPct val="100000"/>
              </a:lnSpc>
              <a:spcBef>
                <a:spcPts val="3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93314" y="5482463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811907" y="5341746"/>
            <a:ext cx="10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33826" y="543013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29714" y="593483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9080" y="5846444"/>
            <a:ext cx="11893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97535" algn="l"/>
              </a:tabLst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93314" y="5986906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811907" y="5846444"/>
            <a:ext cx="107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38398" y="593483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263519" y="5986906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 h="0">
                <a:moveTo>
                  <a:pt x="0" y="0"/>
                </a:moveTo>
                <a:lnTo>
                  <a:pt x="2697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380614" y="5424652"/>
            <a:ext cx="1301115" cy="790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algn="ctr" marR="54610">
              <a:lnSpc>
                <a:spcPct val="100000"/>
              </a:lnSpc>
              <a:tabLst>
                <a:tab pos="75882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70104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  </a:t>
            </a:r>
            <a:r>
              <a:rPr dirty="0" baseline="37698" sz="2100" spc="-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baseline="29320" sz="2700" spc="644">
                <a:latin typeface="Cambria Math"/>
                <a:cs typeface="Cambria Math"/>
              </a:rPr>
              <a:t> </a:t>
            </a:r>
            <a:endParaRPr baseline="29320" sz="27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56457" y="5905880"/>
            <a:ext cx="11683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90089" y="644385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9080" y="6355460"/>
            <a:ext cx="11512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53767" y="6219824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55214" y="6496176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900298" y="644385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42514" y="6474332"/>
            <a:ext cx="104457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880744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223895" y="649617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 h="0">
                <a:moveTo>
                  <a:pt x="0" y="0"/>
                </a:moveTo>
                <a:lnTo>
                  <a:pt x="1493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772282" y="6305168"/>
            <a:ext cx="749300" cy="299720"/>
          </a:xfrm>
          <a:prstGeom prst="rect">
            <a:avLst/>
          </a:prstGeom>
        </p:spPr>
        <p:txBody>
          <a:bodyPr wrap="square" lIns="0" tIns="241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  <a:tabLst>
                <a:tab pos="269875" algn="l"/>
              </a:tabLst>
            </a:pP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>
                <a:latin typeface="Cambria Math"/>
                <a:cs typeface="Cambria Math"/>
              </a:rPr>
              <a:t> </a:t>
            </a:r>
            <a:r>
              <a:rPr dirty="0" baseline="41666" sz="2100" spc="-44">
                <a:latin typeface="Cambria Math"/>
                <a:cs typeface="Cambria Math"/>
              </a:rPr>
              <a:t> </a:t>
            </a:r>
            <a:r>
              <a:rPr dirty="0" sz="1800" spc="430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96183" y="6414896"/>
            <a:ext cx="116839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29080" y="6641058"/>
            <a:ext cx="2559050" cy="65659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 spc="-5">
                <a:latin typeface="Times New Roman"/>
                <a:cs typeface="Times New Roman"/>
              </a:rPr>
              <a:t>And so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060701" y="7566025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628010" y="756602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129080" y="7376540"/>
            <a:ext cx="3111500" cy="36830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112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944880">
              <a:lnSpc>
                <a:spcPct val="100000"/>
              </a:lnSpc>
              <a:spcBef>
                <a:spcPts val="415"/>
              </a:spcBef>
              <a:tabLst>
                <a:tab pos="149860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304665" y="7566025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 h="0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889880" y="7566025"/>
            <a:ext cx="129539" cy="0"/>
          </a:xfrm>
          <a:custGeom>
            <a:avLst/>
            <a:gdLst/>
            <a:ahLst/>
            <a:cxnLst/>
            <a:rect l="l" t="t" r="r" b="b"/>
            <a:pathLst>
              <a:path w="129539" h="0">
                <a:moveTo>
                  <a:pt x="0" y="0"/>
                </a:moveTo>
                <a:lnTo>
                  <a:pt x="1295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291965" y="7425308"/>
            <a:ext cx="1462405" cy="3194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5405">
              <a:lnSpc>
                <a:spcPct val="100000"/>
              </a:lnSpc>
              <a:spcBef>
                <a:spcPts val="105"/>
              </a:spcBef>
              <a:tabLst>
                <a:tab pos="266700" algn="l"/>
              </a:tabLst>
            </a:pP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	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 </a:t>
            </a:r>
            <a:r>
              <a:rPr dirty="0" baseline="47222" sz="1500" spc="15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606425" algn="l"/>
              </a:tabLst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29080" y="7741386"/>
            <a:ext cx="5303520" cy="187642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649605" indent="-228600">
              <a:lnSpc>
                <a:spcPct val="100000"/>
              </a:lnSpc>
              <a:spcBef>
                <a:spcPts val="405"/>
              </a:spcBef>
              <a:buSzPct val="128571"/>
              <a:buFont typeface="Wingdings"/>
              <a:buChar char=""/>
              <a:tabLst>
                <a:tab pos="65024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Frobenius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  <a:spcBef>
                <a:spcPts val="630"/>
              </a:spcBef>
            </a:pPr>
            <a:r>
              <a:rPr dirty="0" sz="1400" spc="-5">
                <a:latin typeface="Times New Roman"/>
                <a:cs typeface="Times New Roman"/>
              </a:rPr>
              <a:t>The 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Frobenius works for differential equations </a:t>
            </a:r>
            <a:r>
              <a:rPr dirty="0" sz="1400">
                <a:latin typeface="Times New Roman"/>
                <a:cs typeface="Times New Roman"/>
              </a:rPr>
              <a:t>of the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60"/>
              </a:lnSpc>
              <a:spcBef>
                <a:spcPts val="200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 </a:t>
            </a:r>
            <a:r>
              <a:rPr dirty="0" sz="1400">
                <a:latin typeface="Times New Roman"/>
                <a:cs typeface="Times New Roman"/>
              </a:rPr>
              <a:t>+ </a:t>
            </a:r>
            <a:r>
              <a:rPr dirty="0" sz="1400" spc="-5">
                <a:latin typeface="Times New Roman"/>
                <a:cs typeface="Times New Roman"/>
              </a:rPr>
              <a:t>b(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>
                <a:latin typeface="Times New Roman"/>
                <a:cs typeface="Times New Roman"/>
              </a:rPr>
              <a:t>+ c(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i="1">
                <a:latin typeface="Times New Roman"/>
                <a:cs typeface="Times New Roman"/>
              </a:rPr>
              <a:t>y </a:t>
            </a:r>
            <a:r>
              <a:rPr dirty="0" sz="1400" spc="-5">
                <a:latin typeface="Times New Roman"/>
                <a:cs typeface="Times New Roman"/>
              </a:rPr>
              <a:t>in which </a:t>
            </a:r>
            <a:r>
              <a:rPr dirty="0" sz="1400" spc="-10">
                <a:latin typeface="Times New Roman"/>
                <a:cs typeface="Times New Roman"/>
              </a:rPr>
              <a:t>either </a:t>
            </a:r>
            <a:r>
              <a:rPr dirty="0" sz="1400" spc="-5">
                <a:latin typeface="Times New Roman"/>
                <a:cs typeface="Times New Roman"/>
              </a:rPr>
              <a:t>b(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&amp; c(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are </a:t>
            </a:r>
            <a:r>
              <a:rPr dirty="0" sz="1400" spc="-5">
                <a:latin typeface="Times New Roman"/>
                <a:cs typeface="Times New Roman"/>
              </a:rPr>
              <a:t>not analytic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 point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expansion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one of </a:t>
            </a:r>
            <a:r>
              <a:rPr dirty="0" sz="1400" spc="-5">
                <a:latin typeface="Times New Roman"/>
                <a:cs typeface="Times New Roman"/>
              </a:rPr>
              <a:t>them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analytic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point of  expansion</a:t>
            </a:r>
            <a:r>
              <a:rPr dirty="0" baseline="-11904" sz="2100" spc="45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35"/>
              </a:spcBef>
            </a:pPr>
            <a:r>
              <a:rPr dirty="0" sz="1400" spc="-5">
                <a:latin typeface="Times New Roman"/>
                <a:cs typeface="Times New Roman"/>
              </a:rPr>
              <a:t>To illustrate this method consider the following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example.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4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2450" y="439419"/>
            <a:ext cx="2971800" cy="894080"/>
          </a:xfrm>
          <a:custGeom>
            <a:avLst/>
            <a:gdLst/>
            <a:ahLst/>
            <a:cxnLst/>
            <a:rect l="l" t="t" r="r" b="b"/>
            <a:pathLst>
              <a:path w="2971800" h="894080">
                <a:moveTo>
                  <a:pt x="0" y="894079"/>
                </a:moveTo>
                <a:lnTo>
                  <a:pt x="2971800" y="894079"/>
                </a:lnTo>
                <a:lnTo>
                  <a:pt x="2971800" y="0"/>
                </a:lnTo>
                <a:lnTo>
                  <a:pt x="0" y="0"/>
                </a:lnTo>
                <a:lnTo>
                  <a:pt x="0" y="89407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1763" y="419200"/>
            <a:ext cx="4434205" cy="30022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065" marR="1663064" indent="-635">
              <a:lnSpc>
                <a:spcPct val="130400"/>
              </a:lnSpc>
              <a:spcBef>
                <a:spcPts val="9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Two: Solution </a:t>
            </a:r>
            <a:r>
              <a:rPr dirty="0" sz="1400" i="1">
                <a:latin typeface="Lucida Calligraphy"/>
                <a:cs typeface="Lucida Calligraphy"/>
              </a:rPr>
              <a:t>of  </a:t>
            </a:r>
            <a:r>
              <a:rPr dirty="0" sz="1400" spc="-5" i="1">
                <a:latin typeface="Lucida Calligraphy"/>
                <a:cs typeface="Lucida Calligraphy"/>
              </a:rPr>
              <a:t>Differential Equations Using  Power Series</a:t>
            </a:r>
            <a:endParaRPr sz="1400">
              <a:latin typeface="Lucida Calligraphy"/>
              <a:cs typeface="Lucida Calligraphy"/>
            </a:endParaRPr>
          </a:p>
          <a:p>
            <a:pPr marL="489584">
              <a:lnSpc>
                <a:spcPct val="100000"/>
              </a:lnSpc>
              <a:spcBef>
                <a:spcPts val="32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Solve </a:t>
            </a:r>
            <a:r>
              <a:rPr dirty="0" sz="1400" spc="-5">
                <a:latin typeface="Times New Roman"/>
                <a:cs typeface="Times New Roman"/>
              </a:rPr>
              <a:t>the following D.E. using Frobenius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marL="489584">
              <a:lnSpc>
                <a:spcPct val="100000"/>
              </a:lnSpc>
              <a:spcBef>
                <a:spcPts val="780"/>
              </a:spcBef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-1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 ̅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89584">
              <a:lnSpc>
                <a:spcPct val="100000"/>
              </a:lnSpc>
              <a:spcBef>
                <a:spcPts val="790"/>
              </a:spcBef>
            </a:pPr>
            <a:r>
              <a:rPr dirty="0" sz="1400" spc="-5">
                <a:latin typeface="Times New Roman"/>
                <a:cs typeface="Times New Roman"/>
              </a:rPr>
              <a:t>Around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89584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489584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The general 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  <a:p>
            <a:pPr marL="489584">
              <a:lnSpc>
                <a:spcPct val="100000"/>
              </a:lnSpc>
              <a:spcBef>
                <a:spcPts val="98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baseline="24154" sz="1725" spc="457">
                <a:latin typeface="Cambria Math"/>
                <a:cs typeface="Cambria Math"/>
              </a:rPr>
              <a:t> </a:t>
            </a:r>
            <a:r>
              <a:rPr dirty="0" baseline="24154" sz="1725">
                <a:latin typeface="Cambria Math"/>
                <a:cs typeface="Cambria Math"/>
              </a:rPr>
              <a:t> </a:t>
            </a:r>
            <a:r>
              <a:rPr dirty="0" baseline="24154" sz="1725" spc="142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1984" sz="2100" spc="-12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52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89584">
              <a:lnSpc>
                <a:spcPct val="100000"/>
              </a:lnSpc>
              <a:spcBef>
                <a:spcPts val="760"/>
              </a:spcBef>
            </a:pPr>
            <a:r>
              <a:rPr dirty="0" sz="1400" spc="-5">
                <a:latin typeface="Times New Roman"/>
                <a:cs typeface="Times New Roman"/>
              </a:rPr>
              <a:t>Since  </a:t>
            </a:r>
            <a:r>
              <a:rPr dirty="0" baseline="-11904" sz="2100" spc="-7">
                <a:latin typeface="Times New Roman"/>
                <a:cs typeface="Times New Roman"/>
              </a:rPr>
              <a:t>     </a:t>
            </a:r>
            <a:r>
              <a:rPr dirty="0" sz="1400" spc="-5">
                <a:latin typeface="Times New Roman"/>
                <a:cs typeface="Times New Roman"/>
              </a:rPr>
              <a:t>     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13889" y="3456558"/>
            <a:ext cx="62039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19841" sz="2100" spc="450">
                <a:latin typeface="Cambria Math"/>
                <a:cs typeface="Cambria Math"/>
              </a:rPr>
              <a:t> </a:t>
            </a:r>
            <a:r>
              <a:rPr dirty="0" baseline="-44444" sz="1500" spc="637">
                <a:latin typeface="Cambria Math"/>
                <a:cs typeface="Cambria Math"/>
              </a:rPr>
              <a:t> </a:t>
            </a:r>
            <a:r>
              <a:rPr dirty="0" baseline="-44444" sz="1500">
                <a:latin typeface="Cambria Math"/>
                <a:cs typeface="Cambria Math"/>
              </a:rPr>
              <a:t> </a:t>
            </a:r>
            <a:r>
              <a:rPr dirty="0" baseline="-44444" sz="1500" spc="-89">
                <a:latin typeface="Cambria Math"/>
                <a:cs typeface="Cambria Math"/>
              </a:rPr>
              <a:t> </a:t>
            </a:r>
            <a:r>
              <a:rPr dirty="0" baseline="-19841" sz="2100" spc="772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0">
                <a:latin typeface="Cambria Math"/>
                <a:cs typeface="Cambria Math"/>
              </a:rPr>
              <a:t> </a:t>
            </a:r>
            <a:r>
              <a:rPr dirty="0" sz="1000" spc="35">
                <a:latin typeface="Cambria Math"/>
                <a:cs typeface="Cambria Math"/>
              </a:rPr>
              <a:t> </a:t>
            </a:r>
            <a:r>
              <a:rPr dirty="0" sz="1150" spc="30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3276" y="3522090"/>
            <a:ext cx="6026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baseline="30555" sz="1500" spc="104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3473" y="3571773"/>
            <a:ext cx="275590" cy="41275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L="52705">
              <a:lnSpc>
                <a:spcPct val="100000"/>
              </a:lnSpc>
              <a:spcBef>
                <a:spcPts val="520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3899837"/>
            <a:ext cx="2934335" cy="1454785"/>
          </a:xfrm>
          <a:prstGeom prst="rect">
            <a:avLst/>
          </a:prstGeom>
        </p:spPr>
        <p:txBody>
          <a:bodyPr wrap="square" lIns="0" tIns="133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600" spc="434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50">
                <a:latin typeface="Cambria Math"/>
                <a:cs typeface="Cambria Math"/>
              </a:rPr>
              <a:t> </a:t>
            </a:r>
            <a:r>
              <a:rPr dirty="0" baseline="30555" sz="1500" spc="52">
                <a:latin typeface="Cambria Math"/>
                <a:cs typeface="Cambria Math"/>
              </a:rPr>
              <a:t> </a:t>
            </a:r>
            <a:r>
              <a:rPr dirty="0" baseline="26570" sz="1725" spc="457">
                <a:latin typeface="Cambria Math"/>
                <a:cs typeface="Cambria Math"/>
              </a:rPr>
              <a:t> </a:t>
            </a:r>
            <a:r>
              <a:rPr dirty="0" baseline="26570" sz="1725" spc="907">
                <a:latin typeface="Cambria Math"/>
                <a:cs typeface="Cambria Math"/>
              </a:rPr>
              <a:t> </a:t>
            </a:r>
            <a:r>
              <a:rPr dirty="0" baseline="26570" sz="1725" spc="569">
                <a:latin typeface="Cambria Math"/>
                <a:cs typeface="Cambria Math"/>
              </a:rPr>
              <a:t> </a:t>
            </a:r>
            <a:endParaRPr baseline="26570" sz="1725">
              <a:latin typeface="Cambria Math"/>
              <a:cs typeface="Cambria Math"/>
            </a:endParaRPr>
          </a:p>
          <a:p>
            <a:pPr marL="544195">
              <a:lnSpc>
                <a:spcPct val="100000"/>
              </a:lnSpc>
              <a:spcBef>
                <a:spcPts val="1510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1906270">
              <a:lnSpc>
                <a:spcPct val="100000"/>
              </a:lnSpc>
              <a:spcBef>
                <a:spcPts val="509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    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600" spc="4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600" spc="425">
                <a:latin typeface="Cambria Math"/>
                <a:cs typeface="Cambria Math"/>
              </a:rPr>
              <a:t> </a:t>
            </a:r>
            <a:r>
              <a:rPr dirty="0" sz="1600" spc="-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45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60">
                <a:latin typeface="Cambria Math"/>
                <a:cs typeface="Cambria Math"/>
              </a:rPr>
              <a:t> </a:t>
            </a:r>
            <a:r>
              <a:rPr dirty="0" baseline="30555" sz="1500" spc="750">
                <a:latin typeface="Cambria Math"/>
                <a:cs typeface="Cambria Math"/>
              </a:rPr>
              <a:t> </a:t>
            </a:r>
            <a:r>
              <a:rPr dirty="0" baseline="30555" sz="1500" spc="37">
                <a:latin typeface="Cambria Math"/>
                <a:cs typeface="Cambria Math"/>
              </a:rPr>
              <a:t> </a:t>
            </a:r>
            <a:r>
              <a:rPr dirty="0" baseline="26570" sz="1725" spc="457">
                <a:latin typeface="Cambria Math"/>
                <a:cs typeface="Cambria Math"/>
              </a:rPr>
              <a:t> </a:t>
            </a:r>
            <a:r>
              <a:rPr dirty="0" baseline="26570" sz="1725" spc="907">
                <a:latin typeface="Cambria Math"/>
                <a:cs typeface="Cambria Math"/>
              </a:rPr>
              <a:t> </a:t>
            </a:r>
            <a:r>
              <a:rPr dirty="0" baseline="26570" sz="1725" spc="569">
                <a:latin typeface="Cambria Math"/>
                <a:cs typeface="Cambria Math"/>
              </a:rPr>
              <a:t> </a:t>
            </a:r>
            <a:endParaRPr baseline="26570" sz="1725">
              <a:latin typeface="Cambria Math"/>
              <a:cs typeface="Cambria Math"/>
            </a:endParaRPr>
          </a:p>
          <a:p>
            <a:pPr algn="ctr" marR="1905000">
              <a:lnSpc>
                <a:spcPct val="100000"/>
              </a:lnSpc>
              <a:spcBef>
                <a:spcPts val="1510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292735">
              <a:lnSpc>
                <a:spcPct val="100000"/>
              </a:lnSpc>
              <a:spcBef>
                <a:spcPts val="520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3489" y="5177154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5269913"/>
            <a:ext cx="5154295" cy="1261745"/>
          </a:xfrm>
          <a:prstGeom prst="rect">
            <a:avLst/>
          </a:prstGeom>
        </p:spPr>
        <p:txBody>
          <a:bodyPr wrap="square" lIns="0" tIns="133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166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600" spc="425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50">
                <a:latin typeface="Cambria Math"/>
                <a:cs typeface="Cambria Math"/>
              </a:rPr>
              <a:t> </a:t>
            </a:r>
            <a:r>
              <a:rPr dirty="0" baseline="30555" sz="1500" spc="52">
                <a:latin typeface="Cambria Math"/>
                <a:cs typeface="Cambria Math"/>
              </a:rPr>
              <a:t> </a:t>
            </a:r>
            <a:r>
              <a:rPr dirty="0" baseline="26570" sz="1725" spc="457">
                <a:latin typeface="Cambria Math"/>
                <a:cs typeface="Cambria Math"/>
              </a:rPr>
              <a:t> </a:t>
            </a:r>
            <a:r>
              <a:rPr dirty="0" baseline="26570" sz="1725" spc="907">
                <a:latin typeface="Cambria Math"/>
                <a:cs typeface="Cambria Math"/>
              </a:rPr>
              <a:t> </a:t>
            </a:r>
            <a:r>
              <a:rPr dirty="0" baseline="26570" sz="1725" spc="569">
                <a:latin typeface="Cambria Math"/>
                <a:cs typeface="Cambria Math"/>
              </a:rPr>
              <a:t> </a:t>
            </a:r>
            <a:r>
              <a:rPr dirty="0" baseline="26570" sz="1725" spc="15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1557020">
              <a:lnSpc>
                <a:spcPct val="100000"/>
              </a:lnSpc>
              <a:spcBef>
                <a:spcPts val="1510"/>
              </a:spcBef>
              <a:tabLst>
                <a:tab pos="2883535" algn="l"/>
              </a:tabLst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2214245">
              <a:lnSpc>
                <a:spcPct val="100000"/>
              </a:lnSpc>
              <a:spcBef>
                <a:spcPts val="509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1666239">
              <a:lnSpc>
                <a:spcPct val="100000"/>
              </a:lnSpc>
              <a:spcBef>
                <a:spcPts val="49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50">
                <a:latin typeface="Cambria Math"/>
                <a:cs typeface="Cambria Math"/>
              </a:rPr>
              <a:t> </a:t>
            </a:r>
            <a:r>
              <a:rPr dirty="0" baseline="30555" sz="1500" spc="52">
                <a:latin typeface="Cambria Math"/>
                <a:cs typeface="Cambria Math"/>
              </a:rPr>
              <a:t> </a:t>
            </a:r>
            <a:r>
              <a:rPr dirty="0" baseline="26570" sz="1725" spc="457">
                <a:latin typeface="Cambria Math"/>
                <a:cs typeface="Cambria Math"/>
              </a:rPr>
              <a:t> </a:t>
            </a:r>
            <a:r>
              <a:rPr dirty="0" baseline="26570" sz="1725">
                <a:latin typeface="Cambria Math"/>
                <a:cs typeface="Cambria Math"/>
              </a:rPr>
              <a:t> </a:t>
            </a:r>
            <a:r>
              <a:rPr dirty="0" baseline="26570" sz="1725" spc="-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2212340">
              <a:lnSpc>
                <a:spcPct val="100000"/>
              </a:lnSpc>
              <a:spcBef>
                <a:spcPts val="1510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41730" y="800544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6522754"/>
            <a:ext cx="5307965" cy="302323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78105">
              <a:lnSpc>
                <a:spcPct val="100000"/>
              </a:lnSpc>
              <a:tabLst>
                <a:tab pos="2641600" algn="l"/>
              </a:tabLst>
            </a:pPr>
            <a:r>
              <a:rPr dirty="0" sz="1000" spc="695">
                <a:latin typeface="Cambria Math"/>
                <a:cs typeface="Cambria Math"/>
              </a:rPr>
              <a:t> </a:t>
            </a:r>
            <a:r>
              <a:rPr dirty="0" sz="1000" spc="695">
                <a:latin typeface="Cambria Math"/>
                <a:cs typeface="Cambria Math"/>
              </a:rPr>
              <a:t>	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8415">
              <a:lnSpc>
                <a:spcPct val="100000"/>
              </a:lnSpc>
              <a:spcBef>
                <a:spcPts val="690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150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89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600" spc="4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30555" sz="1500" spc="750">
                <a:latin typeface="Cambria Math"/>
                <a:cs typeface="Cambria Math"/>
              </a:rPr>
              <a:t> </a:t>
            </a:r>
            <a:r>
              <a:rPr dirty="0" baseline="30555" sz="1500" spc="37">
                <a:latin typeface="Cambria Math"/>
                <a:cs typeface="Cambria Math"/>
              </a:rPr>
              <a:t> </a:t>
            </a:r>
            <a:r>
              <a:rPr dirty="0" baseline="26570" sz="1725" spc="457">
                <a:latin typeface="Cambria Math"/>
                <a:cs typeface="Cambria Math"/>
              </a:rPr>
              <a:t> </a:t>
            </a:r>
            <a:r>
              <a:rPr dirty="0" baseline="26570" sz="1725" spc="17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  <a:tabLst>
                <a:tab pos="2576195" algn="l"/>
              </a:tabLst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 marR="3850004">
              <a:lnSpc>
                <a:spcPct val="100000"/>
              </a:lnSpc>
              <a:spcBef>
                <a:spcPts val="520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30555" sz="1500" spc="637">
                <a:latin typeface="Cambria Math"/>
                <a:cs typeface="Cambria Math"/>
              </a:rPr>
              <a:t> </a:t>
            </a:r>
            <a:r>
              <a:rPr dirty="0" baseline="30555" sz="1500" spc="750">
                <a:latin typeface="Cambria Math"/>
                <a:cs typeface="Cambria Math"/>
              </a:rPr>
              <a:t> </a:t>
            </a:r>
            <a:r>
              <a:rPr dirty="0" baseline="30555" sz="1500" spc="52">
                <a:latin typeface="Cambria Math"/>
                <a:cs typeface="Cambria Math"/>
              </a:rPr>
              <a:t> </a:t>
            </a:r>
            <a:r>
              <a:rPr dirty="0" baseline="26570" sz="1725" spc="457">
                <a:latin typeface="Cambria Math"/>
                <a:cs typeface="Cambria Math"/>
              </a:rPr>
              <a:t> </a:t>
            </a:r>
            <a:r>
              <a:rPr dirty="0" baseline="26570" sz="1725">
                <a:latin typeface="Cambria Math"/>
                <a:cs typeface="Cambria Math"/>
              </a:rPr>
              <a:t> </a:t>
            </a:r>
            <a:r>
              <a:rPr dirty="0" baseline="26570" sz="1725" spc="-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3848100">
              <a:lnSpc>
                <a:spcPct val="100000"/>
              </a:lnSpc>
              <a:spcBef>
                <a:spcPts val="1510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just" marL="240665" marR="5080">
              <a:lnSpc>
                <a:spcPct val="1497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6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next step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solution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finding the value of </a:t>
            </a:r>
            <a:r>
              <a:rPr dirty="0" sz="1400">
                <a:latin typeface="Times New Roman"/>
                <a:cs typeface="Times New Roman"/>
              </a:rPr>
              <a:t>by  </a:t>
            </a:r>
            <a:r>
              <a:rPr dirty="0" sz="1400" spc="-5">
                <a:latin typeface="Times New Roman"/>
                <a:cs typeface="Times New Roman"/>
              </a:rPr>
              <a:t>letting </a:t>
            </a:r>
            <a:r>
              <a:rPr dirty="0" sz="1400" spc="-10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 and </a:t>
            </a:r>
            <a:r>
              <a:rPr dirty="0" sz="1400" spc="-5">
                <a:latin typeface="Times New Roman"/>
                <a:cs typeface="Times New Roman"/>
              </a:rPr>
              <a:t>make the coefficients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lowest power equal to  </a:t>
            </a:r>
            <a:r>
              <a:rPr dirty="0" sz="1400"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  <a:p>
            <a:pPr marL="12700" marR="1281430">
              <a:lnSpc>
                <a:spcPts val="283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 lowest power when </a:t>
            </a:r>
            <a:r>
              <a:rPr dirty="0" sz="1400" spc="-1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 is </a:t>
            </a:r>
            <a:r>
              <a:rPr dirty="0" sz="1400" spc="-15">
                <a:latin typeface="Times New Roman"/>
                <a:cs typeface="Times New Roman"/>
              </a:rPr>
              <a:t>( </a:t>
            </a:r>
            <a:r>
              <a:rPr dirty="0" sz="1600" spc="-5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which </a:t>
            </a:r>
            <a:r>
              <a:rPr dirty="0" sz="1400" spc="-10">
                <a:latin typeface="Times New Roman"/>
                <a:cs typeface="Times New Roman"/>
              </a:rPr>
              <a:t>mean </a:t>
            </a:r>
            <a:r>
              <a:rPr dirty="0" sz="1400" spc="-5">
                <a:latin typeface="Times New Roman"/>
                <a:cs typeface="Times New Roman"/>
              </a:rPr>
              <a:t>that: 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</a:t>
            </a:r>
            <a:r>
              <a:rPr dirty="0" sz="1400">
                <a:latin typeface="Times New Roman"/>
                <a:cs typeface="Times New Roman"/>
              </a:rPr>
              <a:t> [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neglected]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9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Hussien</dc:creator>
  <dcterms:created xsi:type="dcterms:W3CDTF">2018-11-10T07:09:36Z</dcterms:created>
  <dcterms:modified xsi:type="dcterms:W3CDTF">2018-11-10T07:09:36Z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2018-11-10T00:00:00Z</vt:filetime>
  </property>
</Properties>
</file>